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2"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1" autoAdjust="0"/>
    <p:restoredTop sz="94660"/>
  </p:normalViewPr>
  <p:slideViewPr>
    <p:cSldViewPr snapToGrid="0">
      <p:cViewPr varScale="1">
        <p:scale>
          <a:sx n="120" d="100"/>
          <a:sy n="120" d="100"/>
        </p:scale>
        <p:origin x="114"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B823D3-5EE9-424A-923A-AF3CC891AE63}"/>
              </a:ext>
            </a:extLst>
          </p:cNvPr>
          <p:cNvSpPr>
            <a:spLocks noGrp="1"/>
          </p:cNvSpPr>
          <p:nvPr>
            <p:ph type="ctrTitle"/>
          </p:nvPr>
        </p:nvSpPr>
        <p:spPr>
          <a:xfrm>
            <a:off x="1524000" y="1122363"/>
            <a:ext cx="9144000" cy="2387600"/>
          </a:xfrm>
        </p:spPr>
        <p:txBody>
          <a:bodyPr anchor="b"/>
          <a:lstStyle>
            <a:lvl1pPr algn="ctr">
              <a:defRPr sz="6000">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字幕 2">
            <a:extLst>
              <a:ext uri="{FF2B5EF4-FFF2-40B4-BE49-F238E27FC236}">
                <a16:creationId xmlns:a16="http://schemas.microsoft.com/office/drawing/2014/main" id="{69D721DA-8679-431A-A811-D88D33E2EE6B}"/>
              </a:ext>
            </a:extLst>
          </p:cNvPr>
          <p:cNvSpPr>
            <a:spLocks noGrp="1"/>
          </p:cNvSpPr>
          <p:nvPr>
            <p:ph type="subTitle" idx="1"/>
          </p:nvPr>
        </p:nvSpPr>
        <p:spPr>
          <a:xfrm>
            <a:off x="1524000" y="3602038"/>
            <a:ext cx="9144000" cy="1655762"/>
          </a:xfrm>
        </p:spPr>
        <p:txBody>
          <a:bodyPr/>
          <a:lstStyle>
            <a:lvl1pPr marL="0" indent="0" algn="ctr">
              <a:buNone/>
              <a:defRPr sz="2400">
                <a:latin typeface="UD デジタル 教科書体 NK-R" panose="02020400000000000000" pitchFamily="18" charset="-128"/>
                <a:ea typeface="UD デジタル 教科書体 NK-R" panose="02020400000000000000" pitchFamily="18"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ja-JP" altLang="en-US" dirty="0"/>
          </a:p>
        </p:txBody>
      </p:sp>
      <p:sp>
        <p:nvSpPr>
          <p:cNvPr id="4" name="日付プレースホルダー 3">
            <a:extLst>
              <a:ext uri="{FF2B5EF4-FFF2-40B4-BE49-F238E27FC236}">
                <a16:creationId xmlns:a16="http://schemas.microsoft.com/office/drawing/2014/main" id="{575E27EF-C314-40BE-B5D1-C9C03E0C43CA}"/>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C84C5A04-A000-4C01-A86A-5DC4940E4A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42CF81-F391-4024-BD07-72EDC3F26419}"/>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57434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6D1B56-66A0-4367-A693-B4714281ADFE}"/>
              </a:ext>
            </a:extLst>
          </p:cNvPr>
          <p:cNvSpPr>
            <a:spLocks noGrp="1"/>
          </p:cNvSpPr>
          <p:nvPr>
            <p:ph type="title"/>
          </p:nvPr>
        </p:nvSpPr>
        <p:spPr/>
        <p:txBody>
          <a:bodyPr/>
          <a:lstStyle>
            <a:lvl1pPr>
              <a:defRPr>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縦書きテキスト プレースホルダー 2">
            <a:extLst>
              <a:ext uri="{FF2B5EF4-FFF2-40B4-BE49-F238E27FC236}">
                <a16:creationId xmlns:a16="http://schemas.microsoft.com/office/drawing/2014/main" id="{0DF21EB4-5701-481F-AAD7-F5B28C84EC9F}"/>
              </a:ext>
            </a:extLst>
          </p:cNvPr>
          <p:cNvSpPr>
            <a:spLocks noGrp="1"/>
          </p:cNvSpPr>
          <p:nvPr>
            <p:ph type="body" orient="vert" idx="1"/>
          </p:nvPr>
        </p:nvSpPr>
        <p:spPr/>
        <p:txBody>
          <a:bodyPr vert="eaVert"/>
          <a:lstStyle>
            <a:lvl1pPr>
              <a:defRPr>
                <a:latin typeface="UD デジタル 教科書体 NK-R" panose="02020400000000000000" pitchFamily="18" charset="-128"/>
                <a:ea typeface="UD デジタル 教科書体 NK-R" panose="02020400000000000000" pitchFamily="18" charset="-128"/>
              </a:defRPr>
            </a:lvl1pPr>
            <a:lvl2pPr>
              <a:defRPr>
                <a:latin typeface="UD デジタル 教科書体 NK-R" panose="02020400000000000000" pitchFamily="18" charset="-128"/>
                <a:ea typeface="UD デジタル 教科書体 NK-R" panose="02020400000000000000" pitchFamily="18" charset="-128"/>
              </a:defRPr>
            </a:lvl2pPr>
            <a:lvl3pPr>
              <a:defRPr>
                <a:latin typeface="UD デジタル 教科書体 NK-R" panose="02020400000000000000" pitchFamily="18" charset="-128"/>
                <a:ea typeface="UD デジタル 教科書体 NK-R" panose="02020400000000000000" pitchFamily="18" charset="-128"/>
              </a:defRPr>
            </a:lvl3pPr>
            <a:lvl4pPr>
              <a:defRPr>
                <a:latin typeface="UD デジタル 教科書体 NK-R" panose="02020400000000000000" pitchFamily="18" charset="-128"/>
                <a:ea typeface="UD デジタル 教科書体 NK-R" panose="02020400000000000000" pitchFamily="18" charset="-128"/>
              </a:defRPr>
            </a:lvl4pPr>
            <a:lvl5pPr>
              <a:defRPr>
                <a:latin typeface="UD デジタル 教科書体 NK-R" panose="02020400000000000000" pitchFamily="18" charset="-128"/>
                <a:ea typeface="UD デジタル 教科書体 NK-R" panose="020204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a:extLst>
              <a:ext uri="{FF2B5EF4-FFF2-40B4-BE49-F238E27FC236}">
                <a16:creationId xmlns:a16="http://schemas.microsoft.com/office/drawing/2014/main" id="{1D3591B2-BAF4-49EB-9343-62E9CC8F14FA}"/>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AE90D0BE-0D86-40C9-995C-79D745BF87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19A15AE-9B7B-4FFD-8C5E-A4A9D442BC88}"/>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85154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C8FD8DB-ADED-4BEB-B58C-EDD071317D75}"/>
              </a:ext>
            </a:extLst>
          </p:cNvPr>
          <p:cNvSpPr>
            <a:spLocks noGrp="1"/>
          </p:cNvSpPr>
          <p:nvPr>
            <p:ph type="title" orient="vert"/>
          </p:nvPr>
        </p:nvSpPr>
        <p:spPr>
          <a:xfrm>
            <a:off x="8724900" y="365125"/>
            <a:ext cx="2628900" cy="5811838"/>
          </a:xfrm>
        </p:spPr>
        <p:txBody>
          <a:bodyPr vert="eaVert"/>
          <a:lstStyle>
            <a:lvl1pPr>
              <a:defRPr>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縦書きテキスト プレースホルダー 2">
            <a:extLst>
              <a:ext uri="{FF2B5EF4-FFF2-40B4-BE49-F238E27FC236}">
                <a16:creationId xmlns:a16="http://schemas.microsoft.com/office/drawing/2014/main" id="{52CA41A6-6CED-427C-8615-9BA356CBE4A6}"/>
              </a:ext>
            </a:extLst>
          </p:cNvPr>
          <p:cNvSpPr>
            <a:spLocks noGrp="1"/>
          </p:cNvSpPr>
          <p:nvPr>
            <p:ph type="body" orient="vert" idx="1"/>
          </p:nvPr>
        </p:nvSpPr>
        <p:spPr>
          <a:xfrm>
            <a:off x="838200" y="365125"/>
            <a:ext cx="7734300" cy="5811838"/>
          </a:xfrm>
        </p:spPr>
        <p:txBody>
          <a:bodyPr vert="eaVert"/>
          <a:lstStyle>
            <a:lvl1pPr>
              <a:defRPr>
                <a:latin typeface="UD デジタル 教科書体 NK-R" panose="02020400000000000000" pitchFamily="18" charset="-128"/>
                <a:ea typeface="UD デジタル 教科書体 NK-R" panose="02020400000000000000" pitchFamily="18" charset="-128"/>
              </a:defRPr>
            </a:lvl1pPr>
            <a:lvl2pPr>
              <a:defRPr>
                <a:latin typeface="UD デジタル 教科書体 NK-R" panose="02020400000000000000" pitchFamily="18" charset="-128"/>
                <a:ea typeface="UD デジタル 教科書体 NK-R" panose="02020400000000000000" pitchFamily="18" charset="-128"/>
              </a:defRPr>
            </a:lvl2pPr>
            <a:lvl3pPr>
              <a:defRPr>
                <a:latin typeface="UD デジタル 教科書体 NK-R" panose="02020400000000000000" pitchFamily="18" charset="-128"/>
                <a:ea typeface="UD デジタル 教科書体 NK-R" panose="02020400000000000000" pitchFamily="18" charset="-128"/>
              </a:defRPr>
            </a:lvl3pPr>
            <a:lvl4pPr>
              <a:defRPr>
                <a:latin typeface="UD デジタル 教科書体 NK-R" panose="02020400000000000000" pitchFamily="18" charset="-128"/>
                <a:ea typeface="UD デジタル 教科書体 NK-R" panose="02020400000000000000" pitchFamily="18" charset="-128"/>
              </a:defRPr>
            </a:lvl4pPr>
            <a:lvl5pPr>
              <a:defRPr>
                <a:latin typeface="UD デジタル 教科書体 NK-R" panose="02020400000000000000" pitchFamily="18" charset="-128"/>
                <a:ea typeface="UD デジタル 教科書体 NK-R" panose="020204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a:extLst>
              <a:ext uri="{FF2B5EF4-FFF2-40B4-BE49-F238E27FC236}">
                <a16:creationId xmlns:a16="http://schemas.microsoft.com/office/drawing/2014/main" id="{A4567819-9B35-4E6A-8F46-DBE304573A5B}"/>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9169267A-77A6-4B32-B91A-6B07BE0A2F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5F11A4-A19C-4EB7-80EF-94D26D3181BC}"/>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2927273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175195-428B-42FC-8FB8-A24DED4F8C84}"/>
              </a:ext>
            </a:extLst>
          </p:cNvPr>
          <p:cNvSpPr>
            <a:spLocks noGrp="1"/>
          </p:cNvSpPr>
          <p:nvPr>
            <p:ph type="title"/>
          </p:nvPr>
        </p:nvSpPr>
        <p:spPr/>
        <p:txBody>
          <a:bodyPr/>
          <a:lstStyle>
            <a:lvl1pPr>
              <a:defRPr>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2AE7C1B9-AA51-44D3-9C7A-8D01F1B0CB89}"/>
              </a:ext>
            </a:extLst>
          </p:cNvPr>
          <p:cNvSpPr>
            <a:spLocks noGrp="1"/>
          </p:cNvSpPr>
          <p:nvPr>
            <p:ph idx="1"/>
          </p:nvPr>
        </p:nvSpPr>
        <p:spPr/>
        <p:txBody>
          <a:bodyPr/>
          <a:lstStyle>
            <a:lvl1pPr>
              <a:defRPr>
                <a:latin typeface="UD デジタル 教科書体 NK-R" panose="02020400000000000000" pitchFamily="18" charset="-128"/>
                <a:ea typeface="UD デジタル 教科書体 NK-R" panose="02020400000000000000" pitchFamily="18" charset="-128"/>
              </a:defRPr>
            </a:lvl1pPr>
            <a:lvl2pPr>
              <a:defRPr>
                <a:latin typeface="UD デジタル 教科書体 NK-R" panose="02020400000000000000" pitchFamily="18" charset="-128"/>
                <a:ea typeface="UD デジタル 教科書体 NK-R" panose="02020400000000000000" pitchFamily="18" charset="-128"/>
              </a:defRPr>
            </a:lvl2pPr>
            <a:lvl3pPr>
              <a:defRPr>
                <a:latin typeface="UD デジタル 教科書体 NK-R" panose="02020400000000000000" pitchFamily="18" charset="-128"/>
                <a:ea typeface="UD デジタル 教科書体 NK-R" panose="02020400000000000000" pitchFamily="18" charset="-128"/>
              </a:defRPr>
            </a:lvl3pPr>
            <a:lvl4pPr>
              <a:defRPr>
                <a:latin typeface="UD デジタル 教科書体 NK-R" panose="02020400000000000000" pitchFamily="18" charset="-128"/>
                <a:ea typeface="UD デジタル 教科書体 NK-R" panose="02020400000000000000" pitchFamily="18" charset="-128"/>
              </a:defRPr>
            </a:lvl4pPr>
            <a:lvl5pPr>
              <a:defRPr>
                <a:latin typeface="UD デジタル 教科書体 NK-R" panose="02020400000000000000" pitchFamily="18" charset="-128"/>
                <a:ea typeface="UD デジタル 教科書体 NK-R" panose="020204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a:extLst>
              <a:ext uri="{FF2B5EF4-FFF2-40B4-BE49-F238E27FC236}">
                <a16:creationId xmlns:a16="http://schemas.microsoft.com/office/drawing/2014/main" id="{785D09AC-AE10-4BD9-84E5-6CF52462260F}"/>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DF04E437-F780-4BA3-8F0F-611A4F958E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24B358-43B8-4033-9AF9-26EBA3132985}"/>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57490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B22004-F4C2-48AE-9726-3E60152853B3}"/>
              </a:ext>
            </a:extLst>
          </p:cNvPr>
          <p:cNvSpPr>
            <a:spLocks noGrp="1"/>
          </p:cNvSpPr>
          <p:nvPr>
            <p:ph type="title"/>
          </p:nvPr>
        </p:nvSpPr>
        <p:spPr>
          <a:xfrm>
            <a:off x="831850" y="1709738"/>
            <a:ext cx="10515600" cy="2852737"/>
          </a:xfrm>
        </p:spPr>
        <p:txBody>
          <a:bodyPr anchor="b"/>
          <a:lstStyle>
            <a:lvl1pPr>
              <a:defRPr sz="6000">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730B5C2B-5716-4527-85D6-43386A66CC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8B73411-A78A-4FC3-B44C-FE47BF453862}"/>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FFB23968-20E9-4BD0-8021-76CBA9C5C6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F8062E-DA19-487A-BEF6-BFDC144FD355}"/>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95337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DED387-F397-4684-9B91-453C406F3F53}"/>
              </a:ext>
            </a:extLst>
          </p:cNvPr>
          <p:cNvSpPr>
            <a:spLocks noGrp="1"/>
          </p:cNvSpPr>
          <p:nvPr>
            <p:ph type="title"/>
          </p:nvPr>
        </p:nvSpPr>
        <p:spPr/>
        <p:txBody>
          <a:bodyPr/>
          <a:lstStyle>
            <a:lvl1pPr>
              <a:defRPr>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35C6BBB5-FA5F-4658-9358-8B1EB0C77493}"/>
              </a:ext>
            </a:extLst>
          </p:cNvPr>
          <p:cNvSpPr>
            <a:spLocks noGrp="1"/>
          </p:cNvSpPr>
          <p:nvPr>
            <p:ph sz="half" idx="1"/>
          </p:nvPr>
        </p:nvSpPr>
        <p:spPr>
          <a:xfrm>
            <a:off x="838200" y="1825625"/>
            <a:ext cx="5181600" cy="4351338"/>
          </a:xfrm>
        </p:spPr>
        <p:txBody>
          <a:bodyPr/>
          <a:lstStyle>
            <a:lvl1pPr>
              <a:defRPr>
                <a:latin typeface="UD デジタル 教科書体 NK-R" panose="02020400000000000000" pitchFamily="18" charset="-128"/>
                <a:ea typeface="UD デジタル 教科書体 NK-R" panose="02020400000000000000" pitchFamily="18" charset="-128"/>
              </a:defRPr>
            </a:lvl1pPr>
            <a:lvl2pPr>
              <a:defRPr>
                <a:latin typeface="UD デジタル 教科書体 NK-R" panose="02020400000000000000" pitchFamily="18" charset="-128"/>
                <a:ea typeface="UD デジタル 教科書体 NK-R" panose="02020400000000000000" pitchFamily="18" charset="-128"/>
              </a:defRPr>
            </a:lvl2pPr>
            <a:lvl3pPr>
              <a:defRPr>
                <a:latin typeface="UD デジタル 教科書体 NK-R" panose="02020400000000000000" pitchFamily="18" charset="-128"/>
                <a:ea typeface="UD デジタル 教科書体 NK-R" panose="02020400000000000000" pitchFamily="18" charset="-128"/>
              </a:defRPr>
            </a:lvl3pPr>
            <a:lvl4pPr>
              <a:defRPr>
                <a:latin typeface="UD デジタル 教科書体 NK-R" panose="02020400000000000000" pitchFamily="18" charset="-128"/>
                <a:ea typeface="UD デジタル 教科書体 NK-R" panose="02020400000000000000" pitchFamily="18" charset="-128"/>
              </a:defRPr>
            </a:lvl4pPr>
            <a:lvl5pPr>
              <a:defRPr>
                <a:latin typeface="UD デジタル 教科書体 NK-R" panose="02020400000000000000" pitchFamily="18" charset="-128"/>
                <a:ea typeface="UD デジタル 教科書体 NK-R" panose="020204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a:extLst>
              <a:ext uri="{FF2B5EF4-FFF2-40B4-BE49-F238E27FC236}">
                <a16:creationId xmlns:a16="http://schemas.microsoft.com/office/drawing/2014/main" id="{EC18750F-22D4-49BE-9CFB-541E01EF4AEC}"/>
              </a:ext>
            </a:extLst>
          </p:cNvPr>
          <p:cNvSpPr>
            <a:spLocks noGrp="1"/>
          </p:cNvSpPr>
          <p:nvPr>
            <p:ph sz="half" idx="2"/>
          </p:nvPr>
        </p:nvSpPr>
        <p:spPr>
          <a:xfrm>
            <a:off x="6172200" y="1825625"/>
            <a:ext cx="5181600" cy="4351338"/>
          </a:xfrm>
        </p:spPr>
        <p:txBody>
          <a:bodyPr/>
          <a:lstStyle>
            <a:lvl1pPr>
              <a:defRPr>
                <a:latin typeface="UD デジタル 教科書体 NK-R" panose="02020400000000000000" pitchFamily="18" charset="-128"/>
                <a:ea typeface="UD デジタル 教科書体 NK-R" panose="02020400000000000000" pitchFamily="18" charset="-128"/>
              </a:defRPr>
            </a:lvl1pPr>
            <a:lvl2pPr>
              <a:defRPr>
                <a:latin typeface="UD デジタル 教科書体 NK-R" panose="02020400000000000000" pitchFamily="18" charset="-128"/>
                <a:ea typeface="UD デジタル 教科書体 NK-R" panose="02020400000000000000" pitchFamily="18" charset="-128"/>
              </a:defRPr>
            </a:lvl2pPr>
            <a:lvl3pPr>
              <a:defRPr>
                <a:latin typeface="UD デジタル 教科書体 NK-R" panose="02020400000000000000" pitchFamily="18" charset="-128"/>
                <a:ea typeface="UD デジタル 教科書体 NK-R" panose="02020400000000000000" pitchFamily="18" charset="-128"/>
              </a:defRPr>
            </a:lvl3pPr>
            <a:lvl4pPr>
              <a:defRPr>
                <a:latin typeface="UD デジタル 教科書体 NK-R" panose="02020400000000000000" pitchFamily="18" charset="-128"/>
                <a:ea typeface="UD デジタル 教科書体 NK-R" panose="02020400000000000000" pitchFamily="18" charset="-128"/>
              </a:defRPr>
            </a:lvl4pPr>
            <a:lvl5pPr>
              <a:defRPr>
                <a:latin typeface="UD デジタル 教科書体 NK-R" panose="02020400000000000000" pitchFamily="18" charset="-128"/>
                <a:ea typeface="UD デジタル 教科書体 NK-R" panose="020204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a:extLst>
              <a:ext uri="{FF2B5EF4-FFF2-40B4-BE49-F238E27FC236}">
                <a16:creationId xmlns:a16="http://schemas.microsoft.com/office/drawing/2014/main" id="{F4163C69-49D0-4F07-AB33-179A13711817}"/>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6" name="フッター プレースホルダー 5">
            <a:extLst>
              <a:ext uri="{FF2B5EF4-FFF2-40B4-BE49-F238E27FC236}">
                <a16:creationId xmlns:a16="http://schemas.microsoft.com/office/drawing/2014/main" id="{2AF645EC-5B3E-4E59-96F2-ED8601D3C8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6C8AFF9-7ACA-46F0-BD08-3E97E30A69E9}"/>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4156371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626937-B476-4E24-B253-06F960970850}"/>
              </a:ext>
            </a:extLst>
          </p:cNvPr>
          <p:cNvSpPr>
            <a:spLocks noGrp="1"/>
          </p:cNvSpPr>
          <p:nvPr>
            <p:ph type="title"/>
          </p:nvPr>
        </p:nvSpPr>
        <p:spPr>
          <a:xfrm>
            <a:off x="839788" y="365125"/>
            <a:ext cx="10515600" cy="1325563"/>
          </a:xfrm>
        </p:spPr>
        <p:txBody>
          <a:bodyPr/>
          <a:lstStyle>
            <a:lvl1pPr>
              <a:defRPr>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63B96FCA-FC84-4034-94B8-B52181EEAB87}"/>
              </a:ext>
            </a:extLst>
          </p:cNvPr>
          <p:cNvSpPr>
            <a:spLocks noGrp="1"/>
          </p:cNvSpPr>
          <p:nvPr>
            <p:ph type="body" idx="1"/>
          </p:nvPr>
        </p:nvSpPr>
        <p:spPr>
          <a:xfrm>
            <a:off x="839788" y="1681163"/>
            <a:ext cx="5157787" cy="823912"/>
          </a:xfrm>
        </p:spPr>
        <p:txBody>
          <a:bodyPr anchor="ctr"/>
          <a:lstStyle>
            <a:lvl1pPr marL="0" indent="0" algn="ctr">
              <a:buNone/>
              <a:defRPr sz="2400" b="1">
                <a:latin typeface="UD デジタル 教科書体 NK-R" panose="02020400000000000000" pitchFamily="18" charset="-128"/>
                <a:ea typeface="UD デジタル 教科書体 NK-R" panose="02020400000000000000" pitchFamily="18"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4F28D12-A505-4F96-87DE-7BDEC6044F6B}"/>
              </a:ext>
            </a:extLst>
          </p:cNvPr>
          <p:cNvSpPr>
            <a:spLocks noGrp="1"/>
          </p:cNvSpPr>
          <p:nvPr>
            <p:ph sz="half" idx="2"/>
          </p:nvPr>
        </p:nvSpPr>
        <p:spPr>
          <a:xfrm>
            <a:off x="839788" y="2505075"/>
            <a:ext cx="5157787" cy="3684588"/>
          </a:xfrm>
        </p:spPr>
        <p:txBody>
          <a:bodyPr/>
          <a:lstStyle>
            <a:lvl1pPr>
              <a:defRPr>
                <a:latin typeface="UD デジタル 教科書体 NK-R" panose="02020400000000000000" pitchFamily="18" charset="-128"/>
                <a:ea typeface="UD デジタル 教科書体 NK-R" panose="02020400000000000000" pitchFamily="18" charset="-128"/>
              </a:defRPr>
            </a:lvl1pPr>
            <a:lvl2pPr>
              <a:defRPr>
                <a:latin typeface="UD デジタル 教科書体 NK-R" panose="02020400000000000000" pitchFamily="18" charset="-128"/>
                <a:ea typeface="UD デジタル 教科書体 NK-R" panose="02020400000000000000" pitchFamily="18" charset="-128"/>
              </a:defRPr>
            </a:lvl2pPr>
            <a:lvl3pPr>
              <a:defRPr>
                <a:latin typeface="UD デジタル 教科書体 NK-R" panose="02020400000000000000" pitchFamily="18" charset="-128"/>
                <a:ea typeface="UD デジタル 教科書体 NK-R" panose="02020400000000000000" pitchFamily="18" charset="-128"/>
              </a:defRPr>
            </a:lvl3pPr>
            <a:lvl4pPr>
              <a:defRPr>
                <a:latin typeface="UD デジタル 教科書体 NK-R" panose="02020400000000000000" pitchFamily="18" charset="-128"/>
                <a:ea typeface="UD デジタル 教科書体 NK-R" panose="02020400000000000000" pitchFamily="18" charset="-128"/>
              </a:defRPr>
            </a:lvl4pPr>
            <a:lvl5pPr>
              <a:defRPr>
                <a:latin typeface="UD デジタル 教科書体 NK-R" panose="02020400000000000000" pitchFamily="18" charset="-128"/>
                <a:ea typeface="UD デジタル 教科書体 NK-R" panose="020204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a:extLst>
              <a:ext uri="{FF2B5EF4-FFF2-40B4-BE49-F238E27FC236}">
                <a16:creationId xmlns:a16="http://schemas.microsoft.com/office/drawing/2014/main" id="{19160E55-621F-4600-A88E-0F8B3060E0D6}"/>
              </a:ext>
            </a:extLst>
          </p:cNvPr>
          <p:cNvSpPr>
            <a:spLocks noGrp="1"/>
          </p:cNvSpPr>
          <p:nvPr>
            <p:ph type="body" sz="quarter" idx="3"/>
          </p:nvPr>
        </p:nvSpPr>
        <p:spPr>
          <a:xfrm>
            <a:off x="6172200" y="1681163"/>
            <a:ext cx="5183188" cy="823912"/>
          </a:xfrm>
        </p:spPr>
        <p:txBody>
          <a:bodyPr anchor="ctr"/>
          <a:lstStyle>
            <a:lvl1pPr marL="0" indent="0" algn="ctr">
              <a:buNone/>
              <a:defRPr sz="2400" b="1">
                <a:latin typeface="UD デジタル 教科書体 NK-R" panose="02020400000000000000" pitchFamily="18" charset="-128"/>
                <a:ea typeface="UD デジタル 教科書体 NK-R" panose="02020400000000000000" pitchFamily="18"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05EAC50-9E11-4006-A27D-088C6B026558}"/>
              </a:ext>
            </a:extLst>
          </p:cNvPr>
          <p:cNvSpPr>
            <a:spLocks noGrp="1"/>
          </p:cNvSpPr>
          <p:nvPr>
            <p:ph sz="quarter" idx="4"/>
          </p:nvPr>
        </p:nvSpPr>
        <p:spPr>
          <a:xfrm>
            <a:off x="6172200" y="2505075"/>
            <a:ext cx="5183188" cy="3684588"/>
          </a:xfrm>
        </p:spPr>
        <p:txBody>
          <a:bodyPr/>
          <a:lstStyle>
            <a:lvl1pPr>
              <a:defRPr>
                <a:latin typeface="UD デジタル 教科書体 NK-R" panose="02020400000000000000" pitchFamily="18" charset="-128"/>
                <a:ea typeface="UD デジタル 教科書体 NK-R" panose="02020400000000000000" pitchFamily="18" charset="-128"/>
              </a:defRPr>
            </a:lvl1pPr>
            <a:lvl2pPr>
              <a:defRPr>
                <a:latin typeface="UD デジタル 教科書体 NK-R" panose="02020400000000000000" pitchFamily="18" charset="-128"/>
                <a:ea typeface="UD デジタル 教科書体 NK-R" panose="02020400000000000000" pitchFamily="18" charset="-128"/>
              </a:defRPr>
            </a:lvl2pPr>
            <a:lvl3pPr>
              <a:defRPr>
                <a:latin typeface="UD デジタル 教科書体 NK-R" panose="02020400000000000000" pitchFamily="18" charset="-128"/>
                <a:ea typeface="UD デジタル 教科書体 NK-R" panose="02020400000000000000" pitchFamily="18" charset="-128"/>
              </a:defRPr>
            </a:lvl3pPr>
            <a:lvl4pPr>
              <a:defRPr>
                <a:latin typeface="UD デジタル 教科書体 NK-R" panose="02020400000000000000" pitchFamily="18" charset="-128"/>
                <a:ea typeface="UD デジタル 教科書体 NK-R" panose="02020400000000000000" pitchFamily="18" charset="-128"/>
              </a:defRPr>
            </a:lvl4pPr>
            <a:lvl5pPr>
              <a:defRPr>
                <a:latin typeface="UD デジタル 教科書体 NK-R" panose="02020400000000000000" pitchFamily="18" charset="-128"/>
                <a:ea typeface="UD デジタル 教科書体 NK-R" panose="020204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7" name="日付プレースホルダー 6">
            <a:extLst>
              <a:ext uri="{FF2B5EF4-FFF2-40B4-BE49-F238E27FC236}">
                <a16:creationId xmlns:a16="http://schemas.microsoft.com/office/drawing/2014/main" id="{47930921-9541-461C-9916-59BCB02B12DD}"/>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8" name="フッター プレースホルダー 7">
            <a:extLst>
              <a:ext uri="{FF2B5EF4-FFF2-40B4-BE49-F238E27FC236}">
                <a16:creationId xmlns:a16="http://schemas.microsoft.com/office/drawing/2014/main" id="{FED6E632-5462-417E-A7E9-4E024F6E916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89F6EC-79F6-45B9-803E-C038E37DFDF5}"/>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225548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BDD008-432A-4179-A153-6511CC5EC5C7}"/>
              </a:ext>
            </a:extLst>
          </p:cNvPr>
          <p:cNvSpPr>
            <a:spLocks noGrp="1"/>
          </p:cNvSpPr>
          <p:nvPr>
            <p:ph type="title"/>
          </p:nvPr>
        </p:nvSpPr>
        <p:spPr/>
        <p:txBody>
          <a:bodyPr/>
          <a:lstStyle>
            <a:lvl1pPr>
              <a:defRPr>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日付プレースホルダー 2">
            <a:extLst>
              <a:ext uri="{FF2B5EF4-FFF2-40B4-BE49-F238E27FC236}">
                <a16:creationId xmlns:a16="http://schemas.microsoft.com/office/drawing/2014/main" id="{EA5A275A-71BE-40CE-ADA0-5D55C76139DD}"/>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4" name="フッター プレースホルダー 3">
            <a:extLst>
              <a:ext uri="{FF2B5EF4-FFF2-40B4-BE49-F238E27FC236}">
                <a16:creationId xmlns:a16="http://schemas.microsoft.com/office/drawing/2014/main" id="{C1CAE9A1-0519-44F0-BFC5-FAF3836DEE8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FC3C16C-4D26-40FB-A721-0D76EF00C754}"/>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127746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8178F5F-54E7-4A30-BBA3-EA7947997697}"/>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3" name="フッター プレースホルダー 2">
            <a:extLst>
              <a:ext uri="{FF2B5EF4-FFF2-40B4-BE49-F238E27FC236}">
                <a16:creationId xmlns:a16="http://schemas.microsoft.com/office/drawing/2014/main" id="{DF0B5A6E-EA73-4A50-9BD0-51C17647B6E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F768D47-DA42-44AF-AC75-65F5DB3DA39C}"/>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32184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1D1591-8B49-428E-9FAF-5DDF694ACA16}"/>
              </a:ext>
            </a:extLst>
          </p:cNvPr>
          <p:cNvSpPr>
            <a:spLocks noGrp="1"/>
          </p:cNvSpPr>
          <p:nvPr>
            <p:ph type="title"/>
          </p:nvPr>
        </p:nvSpPr>
        <p:spPr>
          <a:xfrm>
            <a:off x="839788" y="457200"/>
            <a:ext cx="3932237" cy="1600200"/>
          </a:xfrm>
        </p:spPr>
        <p:txBody>
          <a:bodyPr anchor="b"/>
          <a:lstStyle>
            <a:lvl1pPr>
              <a:defRPr sz="3200">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1072046D-9B16-468A-ADC5-1DAAD854494C}"/>
              </a:ext>
            </a:extLst>
          </p:cNvPr>
          <p:cNvSpPr>
            <a:spLocks noGrp="1"/>
          </p:cNvSpPr>
          <p:nvPr>
            <p:ph idx="1"/>
          </p:nvPr>
        </p:nvSpPr>
        <p:spPr>
          <a:xfrm>
            <a:off x="5183188" y="987425"/>
            <a:ext cx="6172200" cy="4873625"/>
          </a:xfrm>
        </p:spPr>
        <p:txBody>
          <a:bodyPr/>
          <a:lstStyle>
            <a:lvl1pPr>
              <a:defRPr sz="3200">
                <a:latin typeface="UD デジタル 教科書体 NK-R" panose="02020400000000000000" pitchFamily="18" charset="-128"/>
                <a:ea typeface="UD デジタル 教科書体 NK-R" panose="02020400000000000000" pitchFamily="18" charset="-128"/>
              </a:defRPr>
            </a:lvl1pPr>
            <a:lvl2pPr>
              <a:defRPr sz="2800">
                <a:latin typeface="UD デジタル 教科書体 NK-R" panose="02020400000000000000" pitchFamily="18" charset="-128"/>
                <a:ea typeface="UD デジタル 教科書体 NK-R" panose="02020400000000000000" pitchFamily="18" charset="-128"/>
              </a:defRPr>
            </a:lvl2pPr>
            <a:lvl3pPr>
              <a:defRPr sz="2400">
                <a:latin typeface="UD デジタル 教科書体 NK-R" panose="02020400000000000000" pitchFamily="18" charset="-128"/>
                <a:ea typeface="UD デジタル 教科書体 NK-R" panose="02020400000000000000" pitchFamily="18" charset="-128"/>
              </a:defRPr>
            </a:lvl3pPr>
            <a:lvl4pPr>
              <a:defRPr sz="2000">
                <a:latin typeface="UD デジタル 教科書体 NK-R" panose="02020400000000000000" pitchFamily="18" charset="-128"/>
                <a:ea typeface="UD デジタル 教科書体 NK-R" panose="02020400000000000000" pitchFamily="18" charset="-128"/>
              </a:defRPr>
            </a:lvl4pPr>
            <a:lvl5pPr>
              <a:defRPr sz="2000">
                <a:latin typeface="UD デジタル 教科書体 NK-R" panose="02020400000000000000" pitchFamily="18" charset="-128"/>
                <a:ea typeface="UD デジタル 教科書体 NK-R" panose="02020400000000000000" pitchFamily="18" charset="-128"/>
              </a:defRPr>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a:extLst>
              <a:ext uri="{FF2B5EF4-FFF2-40B4-BE49-F238E27FC236}">
                <a16:creationId xmlns:a16="http://schemas.microsoft.com/office/drawing/2014/main" id="{A87215B2-D135-4D9C-8433-FD1C35AC4F6D}"/>
              </a:ext>
            </a:extLst>
          </p:cNvPr>
          <p:cNvSpPr>
            <a:spLocks noGrp="1"/>
          </p:cNvSpPr>
          <p:nvPr>
            <p:ph type="body" sz="half" idx="2"/>
          </p:nvPr>
        </p:nvSpPr>
        <p:spPr>
          <a:xfrm>
            <a:off x="839788" y="2057400"/>
            <a:ext cx="3932237" cy="3811588"/>
          </a:xfrm>
        </p:spPr>
        <p:txBody>
          <a:bodyPr/>
          <a:lstStyle>
            <a:lvl1pPr marL="0" indent="0">
              <a:buNone/>
              <a:defRPr sz="1600">
                <a:latin typeface="UD デジタル 教科書体 NK-R" panose="02020400000000000000" pitchFamily="18" charset="-128"/>
                <a:ea typeface="UD デジタル 教科書体 NK-R" panose="02020400000000000000" pitchFamily="18"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C269BFD-BE21-485A-9F6B-5D03AD869276}"/>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6" name="フッター プレースホルダー 5">
            <a:extLst>
              <a:ext uri="{FF2B5EF4-FFF2-40B4-BE49-F238E27FC236}">
                <a16:creationId xmlns:a16="http://schemas.microsoft.com/office/drawing/2014/main" id="{C280678B-A06F-4BD3-819D-481FD953B8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8BA5CC-D977-490B-9CA1-5860F1A0F7A0}"/>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305017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EB1AB0-EE85-4134-AB47-41F5C1D287FE}"/>
              </a:ext>
            </a:extLst>
          </p:cNvPr>
          <p:cNvSpPr>
            <a:spLocks noGrp="1"/>
          </p:cNvSpPr>
          <p:nvPr>
            <p:ph type="title"/>
          </p:nvPr>
        </p:nvSpPr>
        <p:spPr>
          <a:xfrm>
            <a:off x="839788" y="457200"/>
            <a:ext cx="3932237" cy="1600200"/>
          </a:xfrm>
        </p:spPr>
        <p:txBody>
          <a:bodyPr anchor="b"/>
          <a:lstStyle>
            <a:lvl1pPr>
              <a:defRPr sz="3200">
                <a:latin typeface="UD デジタル 教科書体 NK-R" panose="02020400000000000000" pitchFamily="18" charset="-128"/>
                <a:ea typeface="UD デジタル 教科書体 NK-R" panose="02020400000000000000" pitchFamily="18" charset="-128"/>
              </a:defRPr>
            </a:lvl1pPr>
          </a:lstStyle>
          <a:p>
            <a:r>
              <a:rPr kumimoji="1" lang="ja-JP" altLang="en-US"/>
              <a:t>マスター タイトルの書式設定</a:t>
            </a:r>
            <a:endParaRPr kumimoji="1" lang="ja-JP" altLang="en-US" dirty="0"/>
          </a:p>
        </p:txBody>
      </p:sp>
      <p:sp>
        <p:nvSpPr>
          <p:cNvPr id="3" name="図プレースホルダー 2">
            <a:extLst>
              <a:ext uri="{FF2B5EF4-FFF2-40B4-BE49-F238E27FC236}">
                <a16:creationId xmlns:a16="http://schemas.microsoft.com/office/drawing/2014/main" id="{B4E92A22-7554-42C7-BB47-481747DB2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4" name="テキスト プレースホルダー 3">
            <a:extLst>
              <a:ext uri="{FF2B5EF4-FFF2-40B4-BE49-F238E27FC236}">
                <a16:creationId xmlns:a16="http://schemas.microsoft.com/office/drawing/2014/main" id="{6B3F63A1-A7A4-4205-9810-E254ED679ADD}"/>
              </a:ext>
            </a:extLst>
          </p:cNvPr>
          <p:cNvSpPr>
            <a:spLocks noGrp="1"/>
          </p:cNvSpPr>
          <p:nvPr>
            <p:ph type="body" sz="half" idx="2"/>
          </p:nvPr>
        </p:nvSpPr>
        <p:spPr>
          <a:xfrm>
            <a:off x="839788" y="2057400"/>
            <a:ext cx="3932237" cy="3811588"/>
          </a:xfrm>
        </p:spPr>
        <p:txBody>
          <a:bodyPr/>
          <a:lstStyle>
            <a:lvl1pPr marL="0" indent="0">
              <a:buNone/>
              <a:defRPr sz="1600">
                <a:latin typeface="UD デジタル 教科書体 NK-R" panose="02020400000000000000" pitchFamily="18" charset="-128"/>
                <a:ea typeface="UD デジタル 教科書体 NK-R" panose="02020400000000000000" pitchFamily="18"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C4B512-D07E-49F7-9D7B-7A25D0263590}"/>
              </a:ext>
            </a:extLst>
          </p:cNvPr>
          <p:cNvSpPr>
            <a:spLocks noGrp="1"/>
          </p:cNvSpPr>
          <p:nvPr>
            <p:ph type="dt" sz="half" idx="10"/>
          </p:nvPr>
        </p:nvSpPr>
        <p:spPr/>
        <p:txBody>
          <a:bodyPr/>
          <a:lstStyle/>
          <a:p>
            <a:fld id="{C32091AC-EE40-4258-8D8F-A979D05CD822}" type="datetimeFigureOut">
              <a:rPr kumimoji="1" lang="ja-JP" altLang="en-US" smtClean="0"/>
              <a:t>2024/4/3</a:t>
            </a:fld>
            <a:endParaRPr kumimoji="1" lang="ja-JP" altLang="en-US"/>
          </a:p>
        </p:txBody>
      </p:sp>
      <p:sp>
        <p:nvSpPr>
          <p:cNvPr id="6" name="フッター プレースホルダー 5">
            <a:extLst>
              <a:ext uri="{FF2B5EF4-FFF2-40B4-BE49-F238E27FC236}">
                <a16:creationId xmlns:a16="http://schemas.microsoft.com/office/drawing/2014/main" id="{3B7770FB-ABA0-4863-BEA1-013EF640ED2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485E9C-3388-45E3-A678-E2DEDA0FA817}"/>
              </a:ext>
            </a:extLst>
          </p:cNvPr>
          <p:cNvSpPr>
            <a:spLocks noGrp="1"/>
          </p:cNvSpPr>
          <p:nvPr>
            <p:ph type="sldNum" sz="quarter" idx="12"/>
          </p:nvPr>
        </p:nvSpPr>
        <p:spPr/>
        <p:txBody>
          <a:body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3986761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CE6241B-EBBA-483F-9978-A154B18F63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2D65103F-F9AF-4B41-852C-9694987717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391EBA53-31AE-4DD9-93D7-7683E6E7B5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091AC-EE40-4258-8D8F-A979D05CD822}"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C01D8A7E-D179-4CF1-B727-EA3E1EAB11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007281-7A2D-4319-9B51-CF3B96D1E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3FE8D-2847-4A07-860A-39E1F2B0B9F4}" type="slidenum">
              <a:rPr kumimoji="1" lang="ja-JP" altLang="en-US" smtClean="0"/>
              <a:t>‹#›</a:t>
            </a:fld>
            <a:endParaRPr kumimoji="1" lang="ja-JP" altLang="en-US"/>
          </a:p>
        </p:txBody>
      </p:sp>
    </p:spTree>
    <p:extLst>
      <p:ext uri="{BB962C8B-B14F-4D97-AF65-F5344CB8AC3E}">
        <p14:creationId xmlns:p14="http://schemas.microsoft.com/office/powerpoint/2010/main" val="2793525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UD デジタル 教科書体 NK-R" panose="02020400000000000000" pitchFamily="18" charset="-128"/>
          <a:ea typeface="UD デジタル 教科書体 NK-R" panose="02020400000000000000" pitchFamily="18"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UD デジタル 教科書体 NK-R" panose="02020400000000000000" pitchFamily="18" charset="-128"/>
          <a:ea typeface="UD デジタル 教科書体 NK-R" panose="02020400000000000000" pitchFamily="18"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K-R" panose="02020400000000000000" pitchFamily="18" charset="-128"/>
          <a:ea typeface="UD デジタル 教科書体 NK-R" panose="02020400000000000000" pitchFamily="18"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K-R" panose="02020400000000000000" pitchFamily="18" charset="-128"/>
          <a:ea typeface="UD デジタル 教科書体 NK-R" panose="02020400000000000000" pitchFamily="18"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K-R" panose="02020400000000000000" pitchFamily="18" charset="-128"/>
          <a:ea typeface="UD デジタル 教科書体 NK-R" panose="02020400000000000000" pitchFamily="18"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K-R" panose="02020400000000000000" pitchFamily="18" charset="-128"/>
          <a:ea typeface="UD デジタル 教科書体 NK-R" panose="02020400000000000000" pitchFamily="18"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373534"/>
            <a:ext cx="9144000" cy="2387600"/>
          </a:xfrm>
        </p:spPr>
        <p:txBody>
          <a:bodyPr/>
          <a:lstStyle/>
          <a:p>
            <a:r>
              <a:rPr kumimoji="1" lang="ja-JP" altLang="en-US" dirty="0"/>
              <a:t>メインタイトル</a:t>
            </a:r>
            <a:br>
              <a:rPr kumimoji="1" lang="en-US" altLang="ja-JP" dirty="0"/>
            </a:br>
            <a:r>
              <a:rPr lang="en-US" altLang="ja-JP" dirty="0"/>
              <a:t>―</a:t>
            </a:r>
            <a:r>
              <a:rPr lang="ja-JP" altLang="en-US" dirty="0"/>
              <a:t>サブタイトル</a:t>
            </a:r>
            <a:r>
              <a:rPr lang="en-US" altLang="ja-JP" dirty="0"/>
              <a:t>―</a:t>
            </a:r>
            <a:endParaRPr kumimoji="1" lang="ja-JP" altLang="en-US" dirty="0"/>
          </a:p>
        </p:txBody>
      </p:sp>
      <p:sp>
        <p:nvSpPr>
          <p:cNvPr id="3" name="サブタイトル 2"/>
          <p:cNvSpPr>
            <a:spLocks noGrp="1"/>
          </p:cNvSpPr>
          <p:nvPr>
            <p:ph type="subTitle" idx="1"/>
          </p:nvPr>
        </p:nvSpPr>
        <p:spPr>
          <a:xfrm>
            <a:off x="1524000" y="3957810"/>
            <a:ext cx="9144000" cy="1655762"/>
          </a:xfrm>
        </p:spPr>
        <p:txBody>
          <a:bodyPr>
            <a:normAutofit fontScale="92500" lnSpcReduction="10000"/>
          </a:bodyPr>
          <a:lstStyle/>
          <a:p>
            <a:endParaRPr kumimoji="1" lang="en-US" altLang="ja-JP" dirty="0"/>
          </a:p>
          <a:p>
            <a:r>
              <a:rPr lang="ja-JP" altLang="en-US" dirty="0"/>
              <a:t>神戸大学大学院国際文化学研究科</a:t>
            </a:r>
            <a:endParaRPr lang="en-US" altLang="ja-JP" dirty="0"/>
          </a:p>
          <a:p>
            <a:r>
              <a:rPr lang="ja-JP" altLang="en-US" dirty="0"/>
              <a:t>外国語教育論講座 ＊＊</a:t>
            </a:r>
            <a:r>
              <a:rPr kumimoji="1" lang="ja-JP" altLang="en-US" dirty="0"/>
              <a:t>コース</a:t>
            </a:r>
            <a:endParaRPr kumimoji="1" lang="en-US" altLang="ja-JP" dirty="0"/>
          </a:p>
          <a:p>
            <a:r>
              <a:rPr kumimoji="1" lang="ja-JP" altLang="en-US" dirty="0"/>
              <a:t>神戸　花子</a:t>
            </a:r>
          </a:p>
        </p:txBody>
      </p:sp>
      <p:sp>
        <p:nvSpPr>
          <p:cNvPr id="4" name="正方形/長方形 3"/>
          <p:cNvSpPr/>
          <p:nvPr/>
        </p:nvSpPr>
        <p:spPr>
          <a:xfrm>
            <a:off x="319414" y="250521"/>
            <a:ext cx="7567286" cy="6924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latin typeface="UD デジタル 教科書体 NP-R" panose="02020400000000000000" pitchFamily="18" charset="-128"/>
                <a:ea typeface="UD デジタル 教科書体 NP-R" panose="02020400000000000000" pitchFamily="18" charset="-128"/>
              </a:rPr>
              <a:t>神戸大学石川慎一郎</a:t>
            </a:r>
            <a:r>
              <a:rPr lang="ja-JP" altLang="en-US" dirty="0">
                <a:latin typeface="UD デジタル 教科書体 NP-R" panose="02020400000000000000" pitchFamily="18" charset="-128"/>
                <a:ea typeface="UD デジタル 教科書体 NP-R" panose="02020400000000000000" pitchFamily="18" charset="-128"/>
              </a:rPr>
              <a:t>研究室　授業内発表用テンプレート</a:t>
            </a:r>
            <a:endParaRPr lang="en-US" altLang="ja-JP" dirty="0">
              <a:latin typeface="UD デジタル 教科書体 NP-R" panose="02020400000000000000" pitchFamily="18" charset="-128"/>
              <a:ea typeface="UD デジタル 教科書体 NP-R" panose="02020400000000000000" pitchFamily="18" charset="-128"/>
            </a:endParaRPr>
          </a:p>
          <a:p>
            <a:r>
              <a:rPr kumimoji="1" lang="en-US" altLang="ja-JP" dirty="0">
                <a:latin typeface="UD デジタル 教科書体 NP-R" panose="02020400000000000000" pitchFamily="18" charset="-128"/>
                <a:ea typeface="UD デジタル 教科書体 NP-R" panose="02020400000000000000" pitchFamily="18" charset="-128"/>
              </a:rPr>
              <a:t>V202</a:t>
            </a:r>
            <a:r>
              <a:rPr lang="en-US" altLang="ja-JP" dirty="0">
                <a:latin typeface="UD デジタル 教科書体 NP-R" panose="02020400000000000000" pitchFamily="18" charset="-128"/>
                <a:ea typeface="UD デジタル 教科書体 NP-R" panose="02020400000000000000" pitchFamily="18" charset="-128"/>
              </a:rPr>
              <a:t>404</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5" name="スライド番号プレースホルダー 4"/>
          <p:cNvSpPr>
            <a:spLocks noGrp="1"/>
          </p:cNvSpPr>
          <p:nvPr>
            <p:ph type="sldNum" sz="quarter" idx="12"/>
          </p:nvPr>
        </p:nvSpPr>
        <p:spPr/>
        <p:txBody>
          <a:bodyPr/>
          <a:lstStyle/>
          <a:p>
            <a:fld id="{55F754D8-8ADA-4032-B465-886F4BE96295}" type="slidenum">
              <a:rPr kumimoji="1" lang="ja-JP" altLang="en-US" smtClean="0"/>
              <a:t>1</a:t>
            </a:fld>
            <a:endParaRPr kumimoji="1" lang="ja-JP" altLang="en-US"/>
          </a:p>
        </p:txBody>
      </p:sp>
      <p:pic>
        <p:nvPicPr>
          <p:cNvPr id="1026" name="Picture 2" descr="KOBE UNIVERSITY">
            <a:extLst>
              <a:ext uri="{FF2B5EF4-FFF2-40B4-BE49-F238E27FC236}">
                <a16:creationId xmlns:a16="http://schemas.microsoft.com/office/drawing/2014/main" id="{FCFC3FEE-F694-427C-9A4D-43C8B49C74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5810248"/>
            <a:ext cx="3714750"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902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手法</a:t>
            </a:r>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a:t>RQ</a:t>
            </a:r>
            <a:r>
              <a:rPr kumimoji="1" lang="ja-JP" altLang="en-US" dirty="0"/>
              <a:t>に即して、何をどのようにして調べるのかを説明する</a:t>
            </a:r>
            <a:endParaRPr kumimoji="1" lang="en-US" altLang="ja-JP" dirty="0"/>
          </a:p>
          <a:p>
            <a:r>
              <a:rPr lang="ja-JP" altLang="en-US" dirty="0"/>
              <a:t>統計手法を使った場合はここで先に簡潔に紹介</a:t>
            </a:r>
            <a:endParaRPr lang="en-US" altLang="ja-JP" dirty="0"/>
          </a:p>
          <a:p>
            <a:endParaRPr kumimoji="1" lang="en-US" altLang="ja-JP" dirty="0"/>
          </a:p>
          <a:p>
            <a:r>
              <a:rPr kumimoji="1" lang="en-US" altLang="ja-JP" dirty="0"/>
              <a:t>RQ1</a:t>
            </a:r>
            <a:r>
              <a:rPr kumimoji="1" lang="ja-JP" altLang="en-US" dirty="0"/>
              <a:t>　</a:t>
            </a:r>
            <a:r>
              <a:rPr lang="ja-JP" altLang="en-US" dirty="0"/>
              <a:t>・・・コーパスを＊＊＊という条件で検索し，得られた頻度を＊＊＊法で調整し，頻度の多少を比較</a:t>
            </a:r>
            <a:endParaRPr kumimoji="1" lang="en-US" altLang="ja-JP" dirty="0"/>
          </a:p>
          <a:p>
            <a:r>
              <a:rPr lang="en-US" altLang="ja-JP" dirty="0"/>
              <a:t>RQ2</a:t>
            </a:r>
          </a:p>
          <a:p>
            <a:r>
              <a:rPr kumimoji="1" lang="en-US" altLang="ja-JP" dirty="0"/>
              <a:t>RQ3</a:t>
            </a:r>
          </a:p>
          <a:p>
            <a:endParaRPr lang="en-US" altLang="ja-JP" dirty="0"/>
          </a:p>
          <a:p>
            <a:r>
              <a:rPr kumimoji="1" lang="ja-JP" altLang="en-US" dirty="0"/>
              <a:t>論文ではなくスライドなので簡潔に箇条書きで</a:t>
            </a:r>
            <a:endParaRPr kumimoji="1" lang="en-US" altLang="ja-JP" dirty="0"/>
          </a:p>
          <a:p>
            <a:r>
              <a:rPr kumimoji="1" lang="ja-JP" altLang="en-US" dirty="0"/>
              <a:t>内容が多い場合は表や図の形式でまとめるのも可</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10</a:t>
            </a:fld>
            <a:endParaRPr kumimoji="1" lang="ja-JP" altLang="en-US"/>
          </a:p>
        </p:txBody>
      </p:sp>
    </p:spTree>
    <p:extLst>
      <p:ext uri="{BB962C8B-B14F-4D97-AF65-F5344CB8AC3E}">
        <p14:creationId xmlns:p14="http://schemas.microsoft.com/office/powerpoint/2010/main" val="247870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結果と考察</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
        <p:nvSpPr>
          <p:cNvPr id="2" name="スライド番号プレースホルダー 1"/>
          <p:cNvSpPr>
            <a:spLocks noGrp="1"/>
          </p:cNvSpPr>
          <p:nvPr>
            <p:ph type="sldNum" sz="quarter" idx="12"/>
          </p:nvPr>
        </p:nvSpPr>
        <p:spPr/>
        <p:txBody>
          <a:bodyPr/>
          <a:lstStyle/>
          <a:p>
            <a:fld id="{55F754D8-8ADA-4032-B465-886F4BE96295}" type="slidenum">
              <a:rPr kumimoji="1" lang="ja-JP" altLang="en-US" smtClean="0"/>
              <a:t>11</a:t>
            </a:fld>
            <a:endParaRPr kumimoji="1" lang="ja-JP" altLang="en-US"/>
          </a:p>
        </p:txBody>
      </p:sp>
    </p:spTree>
    <p:extLst>
      <p:ext uri="{BB962C8B-B14F-4D97-AF65-F5344CB8AC3E}">
        <p14:creationId xmlns:p14="http://schemas.microsoft.com/office/powerpoint/2010/main" val="237584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RQ1</a:t>
            </a:r>
            <a:r>
              <a:rPr kumimoji="1" lang="ja-JP" altLang="en-US" dirty="0"/>
              <a:t>　結果</a:t>
            </a:r>
          </a:p>
        </p:txBody>
      </p:sp>
      <p:sp>
        <p:nvSpPr>
          <p:cNvPr id="3" name="コンテンツ プレースホルダー 2"/>
          <p:cNvSpPr>
            <a:spLocks noGrp="1"/>
          </p:cNvSpPr>
          <p:nvPr>
            <p:ph idx="1"/>
          </p:nvPr>
        </p:nvSpPr>
        <p:spPr/>
        <p:txBody>
          <a:bodyPr/>
          <a:lstStyle/>
          <a:p>
            <a:r>
              <a:rPr lang="ja-JP" altLang="en-US" dirty="0"/>
              <a:t>結果を示し（グラフや表など）、設定した</a:t>
            </a:r>
            <a:r>
              <a:rPr lang="en-US" altLang="ja-JP" dirty="0"/>
              <a:t>RQ</a:t>
            </a:r>
            <a:r>
              <a:rPr lang="ja-JP" altLang="en-US" dirty="0"/>
              <a:t>についての答えが</a:t>
            </a:r>
            <a:r>
              <a:rPr lang="en-US" altLang="ja-JP" dirty="0"/>
              <a:t>Yes</a:t>
            </a:r>
            <a:r>
              <a:rPr lang="ja-JP" altLang="en-US" dirty="0" err="1"/>
              <a:t>だったのか</a:t>
            </a:r>
            <a:r>
              <a:rPr lang="en-US" altLang="ja-JP" dirty="0"/>
              <a:t>No</a:t>
            </a:r>
            <a:r>
              <a:rPr lang="ja-JP" altLang="en-US" dirty="0"/>
              <a:t>だったのかを明記する</a:t>
            </a:r>
            <a:endParaRPr lang="en-US" altLang="ja-JP" dirty="0"/>
          </a:p>
          <a:p>
            <a:r>
              <a:rPr kumimoji="1" lang="ja-JP" altLang="en-US" dirty="0"/>
              <a:t>この段階でわかる基礎的な分析（そうした結果が得られた理由など）を加える</a:t>
            </a:r>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12</a:t>
            </a:fld>
            <a:endParaRPr kumimoji="1" lang="ja-JP" altLang="en-US"/>
          </a:p>
        </p:txBody>
      </p:sp>
    </p:spTree>
    <p:extLst>
      <p:ext uri="{BB962C8B-B14F-4D97-AF65-F5344CB8AC3E}">
        <p14:creationId xmlns:p14="http://schemas.microsoft.com/office/powerpoint/2010/main" val="1122160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898139-3053-4C0C-9187-DBA29FD130E3}"/>
              </a:ext>
            </a:extLst>
          </p:cNvPr>
          <p:cNvSpPr>
            <a:spLocks noGrp="1"/>
          </p:cNvSpPr>
          <p:nvPr>
            <p:ph type="title"/>
          </p:nvPr>
        </p:nvSpPr>
        <p:spPr/>
        <p:txBody>
          <a:bodyPr/>
          <a:lstStyle/>
          <a:p>
            <a:r>
              <a:rPr kumimoji="1" lang="en-US" altLang="ja-JP" dirty="0"/>
              <a:t>RQ1 </a:t>
            </a:r>
            <a:r>
              <a:rPr kumimoji="1" lang="ja-JP" altLang="en-US" dirty="0"/>
              <a:t>考察</a:t>
            </a:r>
          </a:p>
        </p:txBody>
      </p:sp>
      <p:sp>
        <p:nvSpPr>
          <p:cNvPr id="3" name="コンテンツ プレースホルダー 2">
            <a:extLst>
              <a:ext uri="{FF2B5EF4-FFF2-40B4-BE49-F238E27FC236}">
                <a16:creationId xmlns:a16="http://schemas.microsoft.com/office/drawing/2014/main" id="{E6E461F7-6AA6-4672-AC7C-21376E1D0C56}"/>
              </a:ext>
            </a:extLst>
          </p:cNvPr>
          <p:cNvSpPr>
            <a:spLocks noGrp="1"/>
          </p:cNvSpPr>
          <p:nvPr>
            <p:ph idx="1"/>
          </p:nvPr>
        </p:nvSpPr>
        <p:spPr/>
        <p:txBody>
          <a:bodyPr>
            <a:normAutofit fontScale="92500" lnSpcReduction="10000"/>
          </a:bodyPr>
          <a:lstStyle/>
          <a:p>
            <a:r>
              <a:rPr lang="ja-JP" altLang="en-US" dirty="0"/>
              <a:t>グラフから</a:t>
            </a:r>
            <a:r>
              <a:rPr kumimoji="1" lang="ja-JP" altLang="en-US" dirty="0"/>
              <a:t>読み取れることを数点指摘し、その各々について、解釈・考察を裏付ける用例を紹介</a:t>
            </a:r>
            <a:endParaRPr kumimoji="1" lang="en-US" altLang="ja-JP" dirty="0"/>
          </a:p>
          <a:p>
            <a:endParaRPr kumimoji="1" lang="en-US" altLang="ja-JP" dirty="0"/>
          </a:p>
          <a:p>
            <a:r>
              <a:rPr kumimoji="1" lang="ja-JP" altLang="en-US" dirty="0"/>
              <a:t>例）</a:t>
            </a:r>
            <a:endParaRPr kumimoji="1" lang="en-US" altLang="ja-JP" dirty="0"/>
          </a:p>
          <a:p>
            <a:r>
              <a:rPr lang="ja-JP" altLang="en-US" dirty="0"/>
              <a:t>考察１　緩和詞の使用は女性＞男性　（緩和詞を使っている女性の用例と，同じような文脈で緩和詞を使っていない男性用例を紹介）</a:t>
            </a:r>
            <a:endParaRPr lang="en-US" altLang="ja-JP" dirty="0"/>
          </a:p>
          <a:p>
            <a:r>
              <a:rPr kumimoji="1" lang="ja-JP" altLang="en-US" dirty="0"/>
              <a:t>考察２　</a:t>
            </a:r>
            <a:r>
              <a:rPr lang="ja-JP" altLang="en-US" dirty="0"/>
              <a:t>緩和詞の使用は上級学習者＞初級学習者（緩和詞を使っている上級者の用例と，同じような文脈で緩和詞を使っていない初級者の用例を紹介）</a:t>
            </a:r>
            <a:endParaRPr lang="en-US" altLang="ja-JP" dirty="0"/>
          </a:p>
          <a:p>
            <a:r>
              <a:rPr kumimoji="1" lang="ja-JP" altLang="en-US" dirty="0"/>
              <a:t>考察３　緩和詞の中で</a:t>
            </a:r>
            <a:r>
              <a:rPr lang="ja-JP" altLang="en-US" dirty="0"/>
              <a:t>は「たぶん」の使用が多い（「たぶん」を使った用例を紹介）</a:t>
            </a:r>
            <a:endParaRPr kumimoji="1" lang="ja-JP" altLang="en-US" dirty="0"/>
          </a:p>
        </p:txBody>
      </p:sp>
    </p:spTree>
    <p:extLst>
      <p:ext uri="{BB962C8B-B14F-4D97-AF65-F5344CB8AC3E}">
        <p14:creationId xmlns:p14="http://schemas.microsoft.com/office/powerpoint/2010/main" val="2020719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61D753-CC90-47B2-8280-8B343F617713}"/>
              </a:ext>
            </a:extLst>
          </p:cNvPr>
          <p:cNvSpPr>
            <a:spLocks noGrp="1"/>
          </p:cNvSpPr>
          <p:nvPr>
            <p:ph type="title"/>
          </p:nvPr>
        </p:nvSpPr>
        <p:spPr/>
        <p:txBody>
          <a:bodyPr/>
          <a:lstStyle/>
          <a:p>
            <a:r>
              <a:rPr kumimoji="1" lang="ja-JP" altLang="en-US" dirty="0"/>
              <a:t>以下、</a:t>
            </a:r>
            <a:r>
              <a:rPr kumimoji="1" lang="en-US" altLang="ja-JP" dirty="0"/>
              <a:t>RQ2, RQ3</a:t>
            </a:r>
            <a:r>
              <a:rPr kumimoji="1" lang="ja-JP" altLang="en-US" dirty="0"/>
              <a:t>・・・について続ける</a:t>
            </a:r>
          </a:p>
        </p:txBody>
      </p:sp>
      <p:sp>
        <p:nvSpPr>
          <p:cNvPr id="3" name="コンテンツ プレースホルダー 2">
            <a:extLst>
              <a:ext uri="{FF2B5EF4-FFF2-40B4-BE49-F238E27FC236}">
                <a16:creationId xmlns:a16="http://schemas.microsoft.com/office/drawing/2014/main" id="{74A3A2DF-92A7-4E21-A320-A7DBF120A8AA}"/>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50673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綜合考察</a:t>
            </a:r>
          </a:p>
        </p:txBody>
      </p:sp>
      <p:sp>
        <p:nvSpPr>
          <p:cNvPr id="3" name="コンテンツ プレースホルダー 2"/>
          <p:cNvSpPr>
            <a:spLocks noGrp="1"/>
          </p:cNvSpPr>
          <p:nvPr>
            <p:ph idx="1"/>
          </p:nvPr>
        </p:nvSpPr>
        <p:spPr/>
        <p:txBody>
          <a:bodyPr/>
          <a:lstStyle/>
          <a:p>
            <a:r>
              <a:rPr lang="ja-JP" altLang="en-US" dirty="0"/>
              <a:t>各</a:t>
            </a:r>
            <a:r>
              <a:rPr lang="en-US" altLang="ja-JP" dirty="0"/>
              <a:t>RQ</a:t>
            </a:r>
            <a:r>
              <a:rPr lang="ja-JP" altLang="en-US" dirty="0"/>
              <a:t>の結果と考察の報告が終わった後、すべての</a:t>
            </a:r>
            <a:r>
              <a:rPr kumimoji="1" lang="ja-JP" altLang="en-US" dirty="0"/>
              <a:t>ＲＱの元となった根本的な研究目的（スライド</a:t>
            </a:r>
            <a:r>
              <a:rPr lang="en-US" altLang="ja-JP" dirty="0"/>
              <a:t>8</a:t>
            </a:r>
            <a:r>
              <a:rPr kumimoji="1" lang="ja-JP" altLang="en-US" dirty="0"/>
              <a:t>）をふまえ、すべてのＲＱで得られた結果を全体として議論する</a:t>
            </a:r>
            <a:endParaRPr kumimoji="1" lang="en-US" altLang="ja-JP" dirty="0"/>
          </a:p>
          <a:p>
            <a:r>
              <a:rPr lang="ja-JP" altLang="en-US" dirty="0"/>
              <a:t>この段階で、得られた結果の背後にある理由について発表者独自の新しい見解を示すことが望ましい。その際、先行研究で触れられていなかった新しい研究に言及することも重要</a:t>
            </a:r>
            <a:endParaRPr lang="en-US" altLang="ja-JP" dirty="0"/>
          </a:p>
          <a:p>
            <a:r>
              <a:rPr lang="ja-JP" altLang="en-US" dirty="0"/>
              <a:t>この結果を見るとこういう理由だったのではないかと思われるが、この点については、過去の＊＊＊という研究結果と重なっているのではないか、など</a:t>
            </a:r>
            <a:endParaRPr kumimoji="1" lang="ja-JP" altLang="en-US" dirty="0"/>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15</a:t>
            </a:fld>
            <a:endParaRPr kumimoji="1" lang="ja-JP" altLang="en-US"/>
          </a:p>
        </p:txBody>
      </p:sp>
    </p:spTree>
    <p:extLst>
      <p:ext uri="{BB962C8B-B14F-4D97-AF65-F5344CB8AC3E}">
        <p14:creationId xmlns:p14="http://schemas.microsoft.com/office/powerpoint/2010/main" val="1178038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まとめ</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
        <p:nvSpPr>
          <p:cNvPr id="2" name="スライド番号プレースホルダー 1"/>
          <p:cNvSpPr>
            <a:spLocks noGrp="1"/>
          </p:cNvSpPr>
          <p:nvPr>
            <p:ph type="sldNum" sz="quarter" idx="12"/>
          </p:nvPr>
        </p:nvSpPr>
        <p:spPr/>
        <p:txBody>
          <a:bodyPr/>
          <a:lstStyle/>
          <a:p>
            <a:fld id="{55F754D8-8ADA-4032-B465-886F4BE96295}" type="slidenum">
              <a:rPr kumimoji="1" lang="ja-JP" altLang="en-US" smtClean="0"/>
              <a:t>16</a:t>
            </a:fld>
            <a:endParaRPr kumimoji="1" lang="ja-JP" altLang="en-US"/>
          </a:p>
        </p:txBody>
      </p:sp>
    </p:spTree>
    <p:extLst>
      <p:ext uri="{BB962C8B-B14F-4D97-AF65-F5344CB8AC3E}">
        <p14:creationId xmlns:p14="http://schemas.microsoft.com/office/powerpoint/2010/main" val="2347913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本研究</a:t>
            </a:r>
            <a:r>
              <a:rPr lang="ja-JP" altLang="en-US" dirty="0"/>
              <a:t>で得られた</a:t>
            </a:r>
            <a:r>
              <a:rPr kumimoji="1" lang="ja-JP" altLang="en-US" dirty="0"/>
              <a:t>知見</a:t>
            </a:r>
          </a:p>
        </p:txBody>
      </p:sp>
      <p:sp>
        <p:nvSpPr>
          <p:cNvPr id="5" name="コンテンツ プレースホルダー 4"/>
          <p:cNvSpPr>
            <a:spLocks noGrp="1"/>
          </p:cNvSpPr>
          <p:nvPr>
            <p:ph idx="1"/>
          </p:nvPr>
        </p:nvSpPr>
        <p:spPr/>
        <p:txBody>
          <a:bodyPr/>
          <a:lstStyle/>
          <a:p>
            <a:r>
              <a:rPr kumimoji="1" lang="ja-JP" altLang="en-US" dirty="0"/>
              <a:t>目的や</a:t>
            </a:r>
            <a:r>
              <a:rPr kumimoji="1" lang="en-US" altLang="ja-JP" dirty="0"/>
              <a:t>RQ</a:t>
            </a:r>
            <a:r>
              <a:rPr kumimoji="1" lang="ja-JP" altLang="en-US" dirty="0"/>
              <a:t>に即して、わかったこと、その理由として考えたことを簡潔に示す</a:t>
            </a:r>
          </a:p>
        </p:txBody>
      </p:sp>
      <p:sp>
        <p:nvSpPr>
          <p:cNvPr id="2" name="スライド番号プレースホルダー 1"/>
          <p:cNvSpPr>
            <a:spLocks noGrp="1"/>
          </p:cNvSpPr>
          <p:nvPr>
            <p:ph type="sldNum" sz="quarter" idx="12"/>
          </p:nvPr>
        </p:nvSpPr>
        <p:spPr/>
        <p:txBody>
          <a:bodyPr/>
          <a:lstStyle/>
          <a:p>
            <a:fld id="{55F754D8-8ADA-4032-B465-886F4BE96295}" type="slidenum">
              <a:rPr kumimoji="1" lang="ja-JP" altLang="en-US" smtClean="0"/>
              <a:t>17</a:t>
            </a:fld>
            <a:endParaRPr kumimoji="1" lang="ja-JP" altLang="en-US"/>
          </a:p>
        </p:txBody>
      </p:sp>
    </p:spTree>
    <p:extLst>
      <p:ext uri="{BB962C8B-B14F-4D97-AF65-F5344CB8AC3E}">
        <p14:creationId xmlns:p14="http://schemas.microsoft.com/office/powerpoint/2010/main" val="3619594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教育的示唆</a:t>
            </a:r>
          </a:p>
        </p:txBody>
      </p:sp>
      <p:sp>
        <p:nvSpPr>
          <p:cNvPr id="3" name="コンテンツ プレースホルダー 2"/>
          <p:cNvSpPr>
            <a:spLocks noGrp="1"/>
          </p:cNvSpPr>
          <p:nvPr>
            <p:ph idx="1"/>
          </p:nvPr>
        </p:nvSpPr>
        <p:spPr/>
        <p:txBody>
          <a:bodyPr/>
          <a:lstStyle/>
          <a:p>
            <a:r>
              <a:rPr kumimoji="1" lang="ja-JP" altLang="en-US" dirty="0"/>
              <a:t>得られた結果がどのように外国語教育に役立つのか</a:t>
            </a:r>
            <a:endParaRPr kumimoji="1" lang="en-US" altLang="ja-JP" dirty="0"/>
          </a:p>
          <a:p>
            <a:r>
              <a:rPr lang="ja-JP" altLang="en-US" dirty="0"/>
              <a:t>得られた結果を教育に生かすにはどのような教材（指導案・タスク）を作るべきなのか</a:t>
            </a:r>
            <a:endParaRPr lang="en-US" altLang="ja-JP" dirty="0"/>
          </a:p>
          <a:p>
            <a:r>
              <a:rPr kumimoji="1" lang="ja-JP" altLang="en-US" dirty="0"/>
              <a:t>現場の指導の目線を大事にして，結果の社会的応用性を意識してまとめる</a:t>
            </a:r>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18</a:t>
            </a:fld>
            <a:endParaRPr kumimoji="1" lang="ja-JP" altLang="en-US"/>
          </a:p>
        </p:txBody>
      </p:sp>
    </p:spTree>
    <p:extLst>
      <p:ext uri="{BB962C8B-B14F-4D97-AF65-F5344CB8AC3E}">
        <p14:creationId xmlns:p14="http://schemas.microsoft.com/office/powerpoint/2010/main" val="3981027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制約と課題</a:t>
            </a:r>
          </a:p>
        </p:txBody>
      </p:sp>
      <p:sp>
        <p:nvSpPr>
          <p:cNvPr id="3" name="コンテンツ プレースホルダー 2"/>
          <p:cNvSpPr>
            <a:spLocks noGrp="1"/>
          </p:cNvSpPr>
          <p:nvPr>
            <p:ph idx="1"/>
          </p:nvPr>
        </p:nvSpPr>
        <p:spPr/>
        <p:txBody>
          <a:bodyPr>
            <a:normAutofit lnSpcReduction="10000"/>
          </a:bodyPr>
          <a:lstStyle/>
          <a:p>
            <a:r>
              <a:rPr kumimoji="1" lang="ja-JP" altLang="en-US" dirty="0"/>
              <a:t>振り返って問題と思われる点を自身で列挙する</a:t>
            </a:r>
            <a:endParaRPr kumimoji="1" lang="en-US" altLang="ja-JP" dirty="0"/>
          </a:p>
          <a:p>
            <a:endParaRPr lang="en-US" altLang="ja-JP" dirty="0"/>
          </a:p>
          <a:p>
            <a:r>
              <a:rPr kumimoji="1" lang="ja-JP" altLang="en-US" dirty="0"/>
              <a:t>データ量の不足</a:t>
            </a:r>
            <a:endParaRPr kumimoji="1" lang="en-US" altLang="ja-JP" dirty="0"/>
          </a:p>
          <a:p>
            <a:r>
              <a:rPr lang="ja-JP" altLang="en-US" dirty="0"/>
              <a:t>＊＊は調べたが、＊＊は調べていない</a:t>
            </a:r>
            <a:endParaRPr lang="en-US" altLang="ja-JP" dirty="0"/>
          </a:p>
          <a:p>
            <a:r>
              <a:rPr kumimoji="1" lang="ja-JP" altLang="en-US" dirty="0"/>
              <a:t>データを＊＊と解釈したが、＊＊という解釈の余地も残る</a:t>
            </a:r>
            <a:endParaRPr kumimoji="1" lang="en-US" altLang="ja-JP" dirty="0"/>
          </a:p>
          <a:p>
            <a:r>
              <a:rPr lang="ja-JP" altLang="en-US" dirty="0"/>
              <a:t>この結果は今回のデータには当てはまるが他の対象には当てはまらない余地がある</a:t>
            </a:r>
            <a:endParaRPr lang="en-US" altLang="ja-JP" dirty="0"/>
          </a:p>
          <a:p>
            <a:pPr marL="0" indent="0">
              <a:buNone/>
            </a:pPr>
            <a:endParaRPr lang="en-US" altLang="ja-JP" dirty="0"/>
          </a:p>
          <a:p>
            <a:r>
              <a:rPr kumimoji="1" lang="ja-JP" altLang="en-US" dirty="0"/>
              <a:t>最後に、上記の点を今後どのように改善していくのか、プランを示す</a:t>
            </a:r>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19</a:t>
            </a:fld>
            <a:endParaRPr kumimoji="1" lang="ja-JP" altLang="en-US"/>
          </a:p>
        </p:txBody>
      </p:sp>
    </p:spTree>
    <p:extLst>
      <p:ext uri="{BB962C8B-B14F-4D97-AF65-F5344CB8AC3E}">
        <p14:creationId xmlns:p14="http://schemas.microsoft.com/office/powerpoint/2010/main" val="130724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24A18F-27B5-501F-FF34-03B3E1F54F77}"/>
              </a:ext>
            </a:extLst>
          </p:cNvPr>
          <p:cNvSpPr>
            <a:spLocks noGrp="1"/>
          </p:cNvSpPr>
          <p:nvPr>
            <p:ph type="title"/>
          </p:nvPr>
        </p:nvSpPr>
        <p:spPr/>
        <p:txBody>
          <a:bodyPr/>
          <a:lstStyle/>
          <a:p>
            <a:r>
              <a:rPr kumimoji="1" lang="en-US" altLang="ja-JP" dirty="0"/>
              <a:t>What’s this?</a:t>
            </a:r>
            <a:endParaRPr kumimoji="1" lang="ja-JP" altLang="en-US" dirty="0"/>
          </a:p>
        </p:txBody>
      </p:sp>
      <p:sp>
        <p:nvSpPr>
          <p:cNvPr id="3" name="コンテンツ プレースホルダー 2">
            <a:extLst>
              <a:ext uri="{FF2B5EF4-FFF2-40B4-BE49-F238E27FC236}">
                <a16:creationId xmlns:a16="http://schemas.microsoft.com/office/drawing/2014/main" id="{33D30F07-51F4-9A75-A82D-80A3CBE77581}"/>
              </a:ext>
            </a:extLst>
          </p:cNvPr>
          <p:cNvSpPr>
            <a:spLocks noGrp="1"/>
          </p:cNvSpPr>
          <p:nvPr>
            <p:ph idx="1"/>
          </p:nvPr>
        </p:nvSpPr>
        <p:spPr/>
        <p:txBody>
          <a:bodyPr/>
          <a:lstStyle/>
          <a:p>
            <a:r>
              <a:rPr kumimoji="1" lang="ja-JP" altLang="en-US" dirty="0"/>
              <a:t>石川担当クラス（応用言語学、コーパス言語学、外国語教育学ほか）の授業内発表用のテンプレです。</a:t>
            </a:r>
            <a:endParaRPr kumimoji="1" lang="en-US" altLang="ja-JP" dirty="0"/>
          </a:p>
          <a:p>
            <a:r>
              <a:rPr lang="ja-JP" altLang="en-US" dirty="0"/>
              <a:t>適宜、加工して（ページの削除、追加など）ご利用ください。</a:t>
            </a:r>
            <a:endParaRPr lang="en-US" altLang="ja-JP" dirty="0"/>
          </a:p>
          <a:p>
            <a:endParaRPr kumimoji="1" lang="ja-JP" altLang="en-US" dirty="0"/>
          </a:p>
        </p:txBody>
      </p:sp>
    </p:spTree>
    <p:extLst>
      <p:ext uri="{BB962C8B-B14F-4D97-AF65-F5344CB8AC3E}">
        <p14:creationId xmlns:p14="http://schemas.microsoft.com/office/powerpoint/2010/main" val="2756832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Thank you.</a:t>
            </a:r>
            <a:endParaRPr kumimoji="1" lang="ja-JP" altLang="en-US" dirty="0"/>
          </a:p>
        </p:txBody>
      </p:sp>
      <p:sp>
        <p:nvSpPr>
          <p:cNvPr id="4" name="テキスト プレースホルダー 3"/>
          <p:cNvSpPr>
            <a:spLocks noGrp="1"/>
          </p:cNvSpPr>
          <p:nvPr>
            <p:ph type="body" idx="1"/>
          </p:nvPr>
        </p:nvSpPr>
        <p:spPr/>
        <p:txBody>
          <a:bodyPr>
            <a:normAutofit lnSpcReduction="10000"/>
          </a:bodyPr>
          <a:lstStyle/>
          <a:p>
            <a:endParaRPr kumimoji="1" lang="en-US" altLang="ja-JP" dirty="0"/>
          </a:p>
          <a:p>
            <a:r>
              <a:rPr kumimoji="1" lang="en-US" altLang="ja-JP" dirty="0"/>
              <a:t>Thank you</a:t>
            </a:r>
            <a:r>
              <a:rPr kumimoji="1" lang="ja-JP" altLang="en-US" dirty="0"/>
              <a:t>スライドは無意味なので作るな、という立場もあるが、「ここで発表が終わりだ」という区切りを聴衆にはっきり示すことには利点もあるので、いちおうつけておくことを推奨。</a:t>
            </a:r>
          </a:p>
        </p:txBody>
      </p:sp>
      <p:sp>
        <p:nvSpPr>
          <p:cNvPr id="3" name="スライド番号プレースホルダー 2"/>
          <p:cNvSpPr>
            <a:spLocks noGrp="1"/>
          </p:cNvSpPr>
          <p:nvPr>
            <p:ph type="sldNum" sz="quarter" idx="12"/>
          </p:nvPr>
        </p:nvSpPr>
        <p:spPr/>
        <p:txBody>
          <a:bodyPr/>
          <a:lstStyle/>
          <a:p>
            <a:fld id="{55F754D8-8ADA-4032-B465-886F4BE96295}" type="slidenum">
              <a:rPr kumimoji="1" lang="ja-JP" altLang="en-US" smtClean="0"/>
              <a:t>20</a:t>
            </a:fld>
            <a:endParaRPr kumimoji="1" lang="ja-JP" altLang="en-US"/>
          </a:p>
        </p:txBody>
      </p:sp>
    </p:spTree>
    <p:extLst>
      <p:ext uri="{BB962C8B-B14F-4D97-AF65-F5344CB8AC3E}">
        <p14:creationId xmlns:p14="http://schemas.microsoft.com/office/powerpoint/2010/main" val="71527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はじめに</a:t>
            </a:r>
          </a:p>
        </p:txBody>
      </p:sp>
      <p:sp>
        <p:nvSpPr>
          <p:cNvPr id="5" name="テキスト プレースホルダー 4"/>
          <p:cNvSpPr>
            <a:spLocks noGrp="1"/>
          </p:cNvSpPr>
          <p:nvPr>
            <p:ph type="body" idx="1"/>
          </p:nvPr>
        </p:nvSpPr>
        <p:spPr/>
        <p:txBody>
          <a:bodyPr/>
          <a:lstStyle/>
          <a:p>
            <a:r>
              <a:rPr kumimoji="1" lang="ja-JP" altLang="en-US" dirty="0"/>
              <a:t>ここから本体がスタート</a:t>
            </a:r>
          </a:p>
        </p:txBody>
      </p:sp>
      <p:sp>
        <p:nvSpPr>
          <p:cNvPr id="2" name="スライド番号プレースホルダー 1"/>
          <p:cNvSpPr>
            <a:spLocks noGrp="1"/>
          </p:cNvSpPr>
          <p:nvPr>
            <p:ph type="sldNum" sz="quarter" idx="12"/>
          </p:nvPr>
        </p:nvSpPr>
        <p:spPr/>
        <p:txBody>
          <a:bodyPr/>
          <a:lstStyle/>
          <a:p>
            <a:fld id="{55F754D8-8ADA-4032-B465-886F4BE96295}" type="slidenum">
              <a:rPr kumimoji="1" lang="ja-JP" altLang="en-US" smtClean="0"/>
              <a:t>3</a:t>
            </a:fld>
            <a:endParaRPr kumimoji="1" lang="ja-JP" altLang="en-US"/>
          </a:p>
        </p:txBody>
      </p:sp>
    </p:spTree>
    <p:extLst>
      <p:ext uri="{BB962C8B-B14F-4D97-AF65-F5344CB8AC3E}">
        <p14:creationId xmlns:p14="http://schemas.microsoft.com/office/powerpoint/2010/main" val="257615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問題の概要</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現状の「</a:t>
            </a:r>
            <a:r>
              <a:rPr lang="ja-JP" altLang="en-US" dirty="0"/>
              <a:t>問題点」とからめて、テーマ選択の背景を簡単に述べる</a:t>
            </a:r>
            <a:endParaRPr lang="en-US" altLang="ja-JP" dirty="0"/>
          </a:p>
          <a:p>
            <a:r>
              <a:rPr lang="ja-JP" altLang="en-US" dirty="0"/>
              <a:t>応用言語学研究の基本的なロジック展開の例</a:t>
            </a:r>
            <a:endParaRPr lang="en-US" altLang="ja-JP" dirty="0"/>
          </a:p>
          <a:p>
            <a:r>
              <a:rPr lang="ja-JP" altLang="en-US" dirty="0"/>
              <a:t>　教育・学習における問題点を指摘（学習者の誤用、教材の問題など）</a:t>
            </a:r>
            <a:endParaRPr lang="en-US" altLang="ja-JP" dirty="0"/>
          </a:p>
          <a:p>
            <a:r>
              <a:rPr lang="ja-JP" altLang="en-US" dirty="0"/>
              <a:t>　　→　だから</a:t>
            </a:r>
            <a:r>
              <a:rPr lang="en-US" altLang="ja-JP" dirty="0"/>
              <a:t>***</a:t>
            </a:r>
            <a:r>
              <a:rPr lang="ja-JP" altLang="en-US" dirty="0"/>
              <a:t>を調べた</a:t>
            </a:r>
            <a:endParaRPr lang="en-US" altLang="ja-JP" dirty="0"/>
          </a:p>
          <a:p>
            <a:r>
              <a:rPr lang="ja-JP" altLang="en-US" dirty="0"/>
              <a:t>　　　　→　その結果</a:t>
            </a:r>
            <a:r>
              <a:rPr lang="en-US" altLang="ja-JP" dirty="0"/>
              <a:t>***</a:t>
            </a:r>
            <a:r>
              <a:rPr lang="ja-JP" altLang="en-US" dirty="0"/>
              <a:t>ということが明らかになった</a:t>
            </a:r>
            <a:endParaRPr lang="en-US" altLang="ja-JP" dirty="0"/>
          </a:p>
          <a:p>
            <a:r>
              <a:rPr lang="ja-JP" altLang="en-US" dirty="0"/>
              <a:t>　　　　　　→　上記をふまえると、</a:t>
            </a:r>
            <a:r>
              <a:rPr lang="en-US" altLang="ja-JP" dirty="0"/>
              <a:t>***</a:t>
            </a:r>
            <a:r>
              <a:rPr lang="ja-JP" altLang="en-US" dirty="0"/>
              <a:t>という改善が必要と考える</a:t>
            </a:r>
            <a:endParaRPr lang="en-US" altLang="ja-JP" dirty="0"/>
          </a:p>
          <a:p>
            <a:endParaRPr lang="en-US" altLang="ja-JP" dirty="0"/>
          </a:p>
          <a:p>
            <a:r>
              <a:rPr lang="ja-JP" altLang="en-US" dirty="0"/>
              <a:t>当該分野の専門家以外の聴衆の存在を念頭に、自分の扱う内容が（自分だけでなく）誰にとっても重要で、真に解決すべきものであることを冒頭で効果的に示す</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4</a:t>
            </a:fld>
            <a:endParaRPr kumimoji="1" lang="ja-JP" altLang="en-US"/>
          </a:p>
        </p:txBody>
      </p:sp>
    </p:spTree>
    <p:extLst>
      <p:ext uri="{BB962C8B-B14F-4D97-AF65-F5344CB8AC3E}">
        <p14:creationId xmlns:p14="http://schemas.microsoft.com/office/powerpoint/2010/main" val="412130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先行研究</a:t>
            </a:r>
          </a:p>
        </p:txBody>
      </p:sp>
      <p:sp>
        <p:nvSpPr>
          <p:cNvPr id="3" name="コンテンツ プレースホルダー 2"/>
          <p:cNvSpPr>
            <a:spLocks noGrp="1"/>
          </p:cNvSpPr>
          <p:nvPr>
            <p:ph idx="1"/>
          </p:nvPr>
        </p:nvSpPr>
        <p:spPr/>
        <p:txBody>
          <a:bodyPr>
            <a:normAutofit lnSpcReduction="10000"/>
          </a:bodyPr>
          <a:lstStyle/>
          <a:p>
            <a:r>
              <a:rPr kumimoji="1" lang="ja-JP" altLang="en-US" dirty="0"/>
              <a:t>内外の代表的な研究を</a:t>
            </a:r>
            <a:r>
              <a:rPr lang="ja-JP" altLang="en-US" dirty="0"/>
              <a:t>数点</a:t>
            </a:r>
            <a:r>
              <a:rPr kumimoji="1" lang="ja-JP" altLang="en-US" dirty="0"/>
              <a:t>紹介</a:t>
            </a:r>
            <a:endParaRPr kumimoji="1" lang="en-US" altLang="ja-JP" dirty="0"/>
          </a:p>
          <a:p>
            <a:r>
              <a:rPr lang="ja-JP" altLang="en-US" dirty="0"/>
              <a:t>場合によって</a:t>
            </a:r>
            <a:endParaRPr lang="en-US" altLang="ja-JP" dirty="0"/>
          </a:p>
          <a:p>
            <a:r>
              <a:rPr kumimoji="1" lang="ja-JP" altLang="en-US" dirty="0"/>
              <a:t>　１</a:t>
            </a:r>
            <a:r>
              <a:rPr lang="ja-JP" altLang="en-US" dirty="0"/>
              <a:t>）言語学に基づくもの</a:t>
            </a:r>
            <a:endParaRPr lang="en-US" altLang="ja-JP" dirty="0"/>
          </a:p>
          <a:p>
            <a:r>
              <a:rPr kumimoji="1" lang="ja-JP" altLang="en-US" dirty="0"/>
              <a:t>　２）コーパス調査に基づくもの</a:t>
            </a:r>
            <a:endParaRPr kumimoji="1" lang="en-US" altLang="ja-JP" dirty="0"/>
          </a:p>
          <a:p>
            <a:r>
              <a:rPr kumimoji="1" lang="ja-JP" altLang="en-US" dirty="0"/>
              <a:t>　３）言語教育学に基づくもの</a:t>
            </a:r>
            <a:endParaRPr kumimoji="1" lang="en-US" altLang="ja-JP" dirty="0"/>
          </a:p>
          <a:p>
            <a:r>
              <a:rPr lang="ja-JP" altLang="en-US" dirty="0"/>
              <a:t>などと分類した上で紹介するのもよい</a:t>
            </a:r>
            <a:endParaRPr lang="en-US" altLang="ja-JP" dirty="0"/>
          </a:p>
          <a:p>
            <a:endParaRPr kumimoji="1" lang="en-US" altLang="ja-JP" dirty="0"/>
          </a:p>
          <a:p>
            <a:r>
              <a:rPr kumimoji="1" lang="ja-JP" altLang="en-US" dirty="0"/>
              <a:t>数が多い場合は、表にしてまとめることも可</a:t>
            </a:r>
            <a:endParaRPr kumimoji="1" lang="en-US" altLang="ja-JP" dirty="0"/>
          </a:p>
          <a:p>
            <a:r>
              <a:rPr lang="ja-JP" altLang="en-US" dirty="0"/>
              <a:t>辞書や参考書の記述はふつう「先行研究」とはみなされない</a:t>
            </a:r>
            <a:endParaRPr kumimoji="1" lang="ja-JP" altLang="en-US" dirty="0"/>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5</a:t>
            </a:fld>
            <a:endParaRPr kumimoji="1" lang="ja-JP" altLang="en-US"/>
          </a:p>
        </p:txBody>
      </p:sp>
    </p:spTree>
    <p:extLst>
      <p:ext uri="{BB962C8B-B14F-4D97-AF65-F5344CB8AC3E}">
        <p14:creationId xmlns:p14="http://schemas.microsoft.com/office/powerpoint/2010/main" val="418405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先行研究の課題</a:t>
            </a:r>
          </a:p>
        </p:txBody>
      </p:sp>
      <p:sp>
        <p:nvSpPr>
          <p:cNvPr id="3" name="コンテンツ プレースホルダー 2"/>
          <p:cNvSpPr>
            <a:spLocks noGrp="1"/>
          </p:cNvSpPr>
          <p:nvPr>
            <p:ph idx="1"/>
          </p:nvPr>
        </p:nvSpPr>
        <p:spPr/>
        <p:txBody>
          <a:bodyPr>
            <a:normAutofit lnSpcReduction="10000"/>
          </a:bodyPr>
          <a:lstStyle/>
          <a:p>
            <a:r>
              <a:rPr kumimoji="1" lang="ja-JP" altLang="en-US" dirty="0"/>
              <a:t>先行研究においてＡ，Ｂ，Ｃなどは明らかになったが、</a:t>
            </a:r>
            <a:r>
              <a:rPr lang="ja-JP" altLang="en-US" dirty="0"/>
              <a:t>以下の点は未解明</a:t>
            </a:r>
            <a:endParaRPr lang="en-US" altLang="ja-JP" dirty="0"/>
          </a:p>
          <a:p>
            <a:r>
              <a:rPr kumimoji="1" lang="ja-JP" altLang="en-US" dirty="0"/>
              <a:t>１）</a:t>
            </a:r>
            <a:endParaRPr kumimoji="1" lang="en-US" altLang="ja-JP" dirty="0"/>
          </a:p>
          <a:p>
            <a:r>
              <a:rPr lang="ja-JP" altLang="en-US" dirty="0"/>
              <a:t>２）</a:t>
            </a:r>
            <a:endParaRPr lang="en-US" altLang="ja-JP" dirty="0"/>
          </a:p>
          <a:p>
            <a:r>
              <a:rPr kumimoji="1" lang="ja-JP" altLang="en-US" dirty="0"/>
              <a:t>３）</a:t>
            </a:r>
            <a:endParaRPr kumimoji="1" lang="en-US" altLang="ja-JP" dirty="0"/>
          </a:p>
          <a:p>
            <a:r>
              <a:rPr kumimoji="1" lang="ja-JP" altLang="en-US" dirty="0"/>
              <a:t>→これら</a:t>
            </a:r>
            <a:r>
              <a:rPr lang="ja-JP" altLang="en-US" dirty="0"/>
              <a:t>を自分の研究の研究設問（</a:t>
            </a:r>
            <a:r>
              <a:rPr lang="en-US" altLang="ja-JP" dirty="0"/>
              <a:t>research questions</a:t>
            </a:r>
            <a:r>
              <a:rPr lang="ja-JP" altLang="en-US" dirty="0"/>
              <a:t>：</a:t>
            </a:r>
            <a:r>
              <a:rPr kumimoji="1" lang="ja-JP" altLang="en-US" dirty="0"/>
              <a:t>ＲＱ）につな</a:t>
            </a:r>
            <a:r>
              <a:rPr lang="ja-JP" altLang="en-US" dirty="0"/>
              <a:t>げ</a:t>
            </a:r>
            <a:r>
              <a:rPr kumimoji="1" lang="ja-JP" altLang="en-US" dirty="0"/>
              <a:t>る</a:t>
            </a:r>
            <a:endParaRPr kumimoji="1" lang="en-US" altLang="ja-JP" dirty="0"/>
          </a:p>
          <a:p>
            <a:endParaRPr lang="en-US" altLang="ja-JP" dirty="0"/>
          </a:p>
          <a:p>
            <a:r>
              <a:rPr kumimoji="1" lang="ja-JP" altLang="en-US" dirty="0"/>
              <a:t>先行研究の不足（ニッチ）を探し，そこを埋めるように自身の研究の独自性を主張するのが研究</a:t>
            </a:r>
            <a:r>
              <a:rPr lang="ja-JP" altLang="en-US" dirty="0"/>
              <a:t>のセオリー</a:t>
            </a:r>
            <a:endParaRPr kumimoji="1" lang="ja-JP" altLang="en-US" dirty="0"/>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6</a:t>
            </a:fld>
            <a:endParaRPr kumimoji="1" lang="ja-JP" altLang="en-US"/>
          </a:p>
        </p:txBody>
      </p:sp>
    </p:spTree>
    <p:extLst>
      <p:ext uri="{BB962C8B-B14F-4D97-AF65-F5344CB8AC3E}">
        <p14:creationId xmlns:p14="http://schemas.microsoft.com/office/powerpoint/2010/main" val="3200069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リサーチデザイン</a:t>
            </a:r>
          </a:p>
        </p:txBody>
      </p:sp>
      <p:sp>
        <p:nvSpPr>
          <p:cNvPr id="5" name="テキスト プレースホルダー 4"/>
          <p:cNvSpPr>
            <a:spLocks noGrp="1"/>
          </p:cNvSpPr>
          <p:nvPr>
            <p:ph type="body" idx="1"/>
          </p:nvPr>
        </p:nvSpPr>
        <p:spPr/>
        <p:txBody>
          <a:bodyPr/>
          <a:lstStyle/>
          <a:p>
            <a:endParaRPr kumimoji="1" lang="ja-JP" altLang="en-US"/>
          </a:p>
        </p:txBody>
      </p:sp>
      <p:sp>
        <p:nvSpPr>
          <p:cNvPr id="2" name="スライド番号プレースホルダー 1"/>
          <p:cNvSpPr>
            <a:spLocks noGrp="1"/>
          </p:cNvSpPr>
          <p:nvPr>
            <p:ph type="sldNum" sz="quarter" idx="12"/>
          </p:nvPr>
        </p:nvSpPr>
        <p:spPr/>
        <p:txBody>
          <a:bodyPr/>
          <a:lstStyle/>
          <a:p>
            <a:fld id="{55F754D8-8ADA-4032-B465-886F4BE96295}" type="slidenum">
              <a:rPr kumimoji="1" lang="ja-JP" altLang="en-US" smtClean="0"/>
              <a:t>7</a:t>
            </a:fld>
            <a:endParaRPr kumimoji="1" lang="ja-JP" altLang="en-US"/>
          </a:p>
        </p:txBody>
      </p:sp>
    </p:spTree>
    <p:extLst>
      <p:ext uri="{BB962C8B-B14F-4D97-AF65-F5344CB8AC3E}">
        <p14:creationId xmlns:p14="http://schemas.microsoft.com/office/powerpoint/2010/main" val="355747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目的と</a:t>
            </a:r>
            <a:r>
              <a:rPr kumimoji="1" lang="en-US" altLang="ja-JP" dirty="0"/>
              <a:t>RQ</a:t>
            </a:r>
            <a:endParaRPr kumimoji="1" lang="ja-JP" altLang="en-US" dirty="0"/>
          </a:p>
        </p:txBody>
      </p:sp>
      <p:sp>
        <p:nvSpPr>
          <p:cNvPr id="3" name="コンテンツ プレースホルダー 2"/>
          <p:cNvSpPr>
            <a:spLocks noGrp="1"/>
          </p:cNvSpPr>
          <p:nvPr>
            <p:ph idx="1"/>
          </p:nvPr>
        </p:nvSpPr>
        <p:spPr>
          <a:xfrm>
            <a:off x="838200" y="1577953"/>
            <a:ext cx="10515600" cy="4760215"/>
          </a:xfrm>
        </p:spPr>
        <p:txBody>
          <a:bodyPr>
            <a:normAutofit fontScale="85000" lnSpcReduction="20000"/>
          </a:bodyPr>
          <a:lstStyle/>
          <a:p>
            <a:r>
              <a:rPr kumimoji="1" lang="ja-JP" altLang="en-US" dirty="0"/>
              <a:t>目的　</a:t>
            </a:r>
            <a:r>
              <a:rPr lang="en-US" altLang="ja-JP" dirty="0"/>
              <a:t>Ex </a:t>
            </a:r>
            <a:r>
              <a:rPr kumimoji="1" lang="ja-JP" altLang="en-US" dirty="0"/>
              <a:t>＊＊の分析を通して＊＊を解明し、英語／日本語教育の改善につなげる</a:t>
            </a:r>
            <a:endParaRPr kumimoji="1" lang="en-US" altLang="ja-JP" dirty="0"/>
          </a:p>
          <a:p>
            <a:endParaRPr lang="en-US" altLang="ja-JP" dirty="0"/>
          </a:p>
          <a:p>
            <a:r>
              <a:rPr kumimoji="1" lang="ja-JP" altLang="en-US" dirty="0"/>
              <a:t>リサーチクエスチョン（通例３つ程度）</a:t>
            </a:r>
            <a:endParaRPr kumimoji="1" lang="en-US" altLang="ja-JP" dirty="0"/>
          </a:p>
          <a:p>
            <a:r>
              <a:rPr kumimoji="1" lang="en-US" altLang="ja-JP" dirty="0"/>
              <a:t>RQ1</a:t>
            </a:r>
            <a:r>
              <a:rPr kumimoji="1" lang="ja-JP" altLang="en-US" dirty="0"/>
              <a:t>　</a:t>
            </a:r>
            <a:r>
              <a:rPr kumimoji="1" lang="en-US" altLang="ja-JP" dirty="0"/>
              <a:t> </a:t>
            </a:r>
            <a:r>
              <a:rPr kumimoji="1" lang="ja-JP" altLang="en-US" dirty="0"/>
              <a:t>～は・・・か？　</a:t>
            </a:r>
            <a:endParaRPr kumimoji="1" lang="en-US" altLang="ja-JP" dirty="0"/>
          </a:p>
          <a:p>
            <a:r>
              <a:rPr kumimoji="1" lang="en-US" altLang="ja-JP" dirty="0"/>
              <a:t>※</a:t>
            </a:r>
            <a:r>
              <a:rPr kumimoji="1" lang="ja-JP" altLang="en-US" dirty="0"/>
              <a:t>クリアでシンプルな問いにすること。</a:t>
            </a:r>
            <a:endParaRPr kumimoji="1" lang="en-US" altLang="ja-JP" dirty="0"/>
          </a:p>
          <a:p>
            <a:r>
              <a:rPr lang="en-US" altLang="ja-JP" dirty="0"/>
              <a:t>×</a:t>
            </a:r>
            <a:r>
              <a:rPr lang="ja-JP" altLang="en-US" dirty="0"/>
              <a:t> 米語</a:t>
            </a:r>
            <a:r>
              <a:rPr kumimoji="1" lang="ja-JP" altLang="en-US" dirty="0"/>
              <a:t>で</a:t>
            </a:r>
            <a:r>
              <a:rPr kumimoji="1" lang="en-US" altLang="ja-JP" dirty="0"/>
              <a:t>in</a:t>
            </a:r>
            <a:r>
              <a:rPr kumimoji="1" lang="ja-JP" altLang="en-US" dirty="0"/>
              <a:t>はどのように使われているか？　＜広すぎてあいまい＞</a:t>
            </a:r>
            <a:endParaRPr kumimoji="1" lang="en-US" altLang="ja-JP" dirty="0"/>
          </a:p>
          <a:p>
            <a:r>
              <a:rPr lang="ja-JP" altLang="en-US" dirty="0"/>
              <a:t>△ 米語の</a:t>
            </a:r>
            <a:r>
              <a:rPr kumimoji="1" lang="ja-JP" altLang="en-US" dirty="0"/>
              <a:t>書き言葉と話し言葉で</a:t>
            </a:r>
            <a:r>
              <a:rPr kumimoji="1" lang="en-US" altLang="ja-JP" dirty="0"/>
              <a:t>in</a:t>
            </a:r>
            <a:r>
              <a:rPr kumimoji="1" lang="ja-JP" altLang="en-US" dirty="0"/>
              <a:t>の頻度に差はあるか？　＜仮説立てにくい＞</a:t>
            </a:r>
            <a:endParaRPr kumimoji="1" lang="en-US" altLang="ja-JP" dirty="0"/>
          </a:p>
          <a:p>
            <a:r>
              <a:rPr kumimoji="1" lang="ja-JP" altLang="en-US" dirty="0"/>
              <a:t>○ 米語の</a:t>
            </a:r>
            <a:r>
              <a:rPr kumimoji="1" lang="en-US" altLang="ja-JP" dirty="0"/>
              <a:t>in</a:t>
            </a:r>
            <a:r>
              <a:rPr kumimoji="1" lang="ja-JP" altLang="en-US" dirty="0"/>
              <a:t>は書き言葉より話し言葉で多用されるか？　＜仮説立てやすい＞</a:t>
            </a:r>
            <a:endParaRPr kumimoji="1" lang="en-US" altLang="ja-JP" dirty="0"/>
          </a:p>
          <a:p>
            <a:endParaRPr lang="en-US" altLang="ja-JP" dirty="0"/>
          </a:p>
          <a:p>
            <a:r>
              <a:rPr lang="ja-JP" altLang="en-US" dirty="0"/>
              <a:t>事前仮説</a:t>
            </a:r>
            <a:endParaRPr lang="en-US" altLang="ja-JP" dirty="0"/>
          </a:p>
          <a:p>
            <a:r>
              <a:rPr lang="en-US" altLang="ja-JP" dirty="0"/>
              <a:t>H1 </a:t>
            </a:r>
            <a:r>
              <a:rPr lang="ja-JP" altLang="en-US" dirty="0"/>
              <a:t>　～という先行研究</a:t>
            </a:r>
            <a:r>
              <a:rPr lang="en-US" altLang="ja-JP" dirty="0"/>
              <a:t>or</a:t>
            </a:r>
            <a:r>
              <a:rPr lang="ja-JP" altLang="en-US" dirty="0"/>
              <a:t>事実観察から</a:t>
            </a:r>
            <a:r>
              <a:rPr lang="en-US" altLang="ja-JP" dirty="0"/>
              <a:t>RQ1</a:t>
            </a:r>
            <a:r>
              <a:rPr lang="ja-JP" altLang="en-US" dirty="0"/>
              <a:t>については・・・と予想される</a:t>
            </a:r>
            <a:endParaRPr lang="en-US" altLang="ja-JP" dirty="0"/>
          </a:p>
          <a:p>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8</a:t>
            </a:fld>
            <a:endParaRPr kumimoji="1" lang="ja-JP" altLang="en-US"/>
          </a:p>
        </p:txBody>
      </p:sp>
    </p:spTree>
    <p:extLst>
      <p:ext uri="{BB962C8B-B14F-4D97-AF65-F5344CB8AC3E}">
        <p14:creationId xmlns:p14="http://schemas.microsoft.com/office/powerpoint/2010/main" val="2042793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データ</a:t>
            </a:r>
          </a:p>
        </p:txBody>
      </p:sp>
      <p:sp>
        <p:nvSpPr>
          <p:cNvPr id="3" name="コンテンツ プレースホルダー 2"/>
          <p:cNvSpPr>
            <a:spLocks noGrp="1"/>
          </p:cNvSpPr>
          <p:nvPr>
            <p:ph idx="1"/>
          </p:nvPr>
        </p:nvSpPr>
        <p:spPr/>
        <p:txBody>
          <a:bodyPr/>
          <a:lstStyle/>
          <a:p>
            <a:r>
              <a:rPr kumimoji="1" lang="ja-JP" altLang="en-US" dirty="0"/>
              <a:t>コーパスの紹介など</a:t>
            </a:r>
            <a:endParaRPr kumimoji="1" lang="en-US" altLang="ja-JP" dirty="0"/>
          </a:p>
          <a:p>
            <a:r>
              <a:rPr lang="ja-JP" altLang="en-US" dirty="0"/>
              <a:t>オンラインコーパスを検索した場合は、検索式なども報告</a:t>
            </a:r>
            <a:endParaRPr lang="en-US" altLang="ja-JP" dirty="0"/>
          </a:p>
          <a:p>
            <a:r>
              <a:rPr lang="ja-JP" altLang="en-US" dirty="0"/>
              <a:t>あるいは、自分でアンケートやデータを取った場合は、その過程と概要をここで報告</a:t>
            </a:r>
            <a:endParaRPr kumimoji="1" lang="ja-JP" altLang="en-US" dirty="0"/>
          </a:p>
        </p:txBody>
      </p:sp>
      <p:sp>
        <p:nvSpPr>
          <p:cNvPr id="4" name="スライド番号プレースホルダー 3"/>
          <p:cNvSpPr>
            <a:spLocks noGrp="1"/>
          </p:cNvSpPr>
          <p:nvPr>
            <p:ph type="sldNum" sz="quarter" idx="12"/>
          </p:nvPr>
        </p:nvSpPr>
        <p:spPr/>
        <p:txBody>
          <a:bodyPr/>
          <a:lstStyle/>
          <a:p>
            <a:fld id="{55F754D8-8ADA-4032-B465-886F4BE96295}" type="slidenum">
              <a:rPr kumimoji="1" lang="ja-JP" altLang="en-US" smtClean="0"/>
              <a:t>9</a:t>
            </a:fld>
            <a:endParaRPr kumimoji="1" lang="ja-JP" altLang="en-US"/>
          </a:p>
        </p:txBody>
      </p:sp>
    </p:spTree>
    <p:extLst>
      <p:ext uri="{BB962C8B-B14F-4D97-AF65-F5344CB8AC3E}">
        <p14:creationId xmlns:p14="http://schemas.microsoft.com/office/powerpoint/2010/main" val="37477486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_ud.pptx" id="{A00B35AF-3A6C-4951-8176-B91C93ABFC15}" vid="{A5C61A02-10F3-4CD2-AF9D-2EEAA8A58FF3}"/>
    </a:ext>
  </a:extLst>
</a:theme>
</file>

<file path=docProps/app.xml><?xml version="1.0" encoding="utf-8"?>
<Properties xmlns="http://schemas.openxmlformats.org/officeDocument/2006/extended-properties" xmlns:vt="http://schemas.openxmlformats.org/officeDocument/2006/docPropsVTypes">
  <Template>プレゼンテーション1_ud</Template>
  <TotalTime>51</TotalTime>
  <Words>1148</Words>
  <Application>Microsoft Office PowerPoint</Application>
  <PresentationFormat>ワイド画面</PresentationFormat>
  <Paragraphs>119</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UD デジタル 教科書体 NK-R</vt:lpstr>
      <vt:lpstr>UD デジタル 教科書体 NP-R</vt:lpstr>
      <vt:lpstr>游ゴシック</vt:lpstr>
      <vt:lpstr>Arial</vt:lpstr>
      <vt:lpstr>Office テーマ</vt:lpstr>
      <vt:lpstr>メインタイトル ―サブタイトル―</vt:lpstr>
      <vt:lpstr>What’s this?</vt:lpstr>
      <vt:lpstr>はじめに</vt:lpstr>
      <vt:lpstr>問題の概要</vt:lpstr>
      <vt:lpstr>先行研究</vt:lpstr>
      <vt:lpstr>先行研究の課題</vt:lpstr>
      <vt:lpstr>リサーチデザイン</vt:lpstr>
      <vt:lpstr>目的とRQ</vt:lpstr>
      <vt:lpstr>データ</vt:lpstr>
      <vt:lpstr>手法</vt:lpstr>
      <vt:lpstr>結果と考察</vt:lpstr>
      <vt:lpstr>RQ1　結果</vt:lpstr>
      <vt:lpstr>RQ1 考察</vt:lpstr>
      <vt:lpstr>以下、RQ2, RQ3・・・について続ける</vt:lpstr>
      <vt:lpstr>綜合考察</vt:lpstr>
      <vt:lpstr>まとめ</vt:lpstr>
      <vt:lpstr>本研究で得られた知見</vt:lpstr>
      <vt:lpstr>教育的示唆</vt:lpstr>
      <vt:lpstr>制約と課題</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メインタイトル ―サブタイトル―</dc:title>
  <dc:creator>ISKW Lab</dc:creator>
  <cp:lastModifiedBy>b24</cp:lastModifiedBy>
  <cp:revision>5</cp:revision>
  <dcterms:created xsi:type="dcterms:W3CDTF">2020-10-16T01:14:46Z</dcterms:created>
  <dcterms:modified xsi:type="dcterms:W3CDTF">2024-04-03T04:36:20Z</dcterms:modified>
</cp:coreProperties>
</file>